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4" r:id="rId3"/>
    <p:sldId id="266" r:id="rId4"/>
    <p:sldId id="296" r:id="rId5"/>
    <p:sldId id="298" r:id="rId6"/>
    <p:sldId id="268" r:id="rId7"/>
    <p:sldId id="269" r:id="rId8"/>
    <p:sldId id="271" r:id="rId9"/>
    <p:sldId id="300" r:id="rId10"/>
    <p:sldId id="302" r:id="rId11"/>
    <p:sldId id="304" r:id="rId12"/>
    <p:sldId id="325" r:id="rId13"/>
    <p:sldId id="330" r:id="rId14"/>
    <p:sldId id="333" r:id="rId15"/>
    <p:sldId id="335" r:id="rId16"/>
    <p:sldId id="336" r:id="rId17"/>
    <p:sldId id="338" r:id="rId18"/>
    <p:sldId id="340" r:id="rId19"/>
    <p:sldId id="342" r:id="rId20"/>
    <p:sldId id="343" r:id="rId21"/>
    <p:sldId id="344" r:id="rId22"/>
    <p:sldId id="345" r:id="rId23"/>
    <p:sldId id="348" r:id="rId24"/>
    <p:sldId id="350" r:id="rId25"/>
    <p:sldId id="354" r:id="rId26"/>
    <p:sldId id="355" r:id="rId27"/>
    <p:sldId id="356" r:id="rId28"/>
    <p:sldId id="366" r:id="rId29"/>
    <p:sldId id="370" r:id="rId30"/>
    <p:sldId id="374" r:id="rId31"/>
    <p:sldId id="376" r:id="rId32"/>
    <p:sldId id="377" r:id="rId33"/>
    <p:sldId id="378" r:id="rId34"/>
    <p:sldId id="379" r:id="rId35"/>
    <p:sldId id="380" r:id="rId36"/>
    <p:sldId id="384" r:id="rId37"/>
    <p:sldId id="391" r:id="rId38"/>
    <p:sldId id="393" r:id="rId39"/>
    <p:sldId id="394" r:id="rId4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AEDD1"/>
    <a:srgbClr val="C4E3B5"/>
    <a:srgbClr val="663300"/>
    <a:srgbClr val="1C4E35"/>
    <a:srgbClr val="FFFFFF"/>
    <a:srgbClr val="B2B2B2"/>
    <a:srgbClr val="77613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73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071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07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5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095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09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7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709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70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31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119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11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35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323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32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8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733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73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10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143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14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41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45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757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75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12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962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96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4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090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13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167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16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17</a:t>
            </a: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781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78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22</a:t>
            </a: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191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19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34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010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01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44</a:t>
            </a: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215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21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49</a:t>
            </a: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419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41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63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8365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36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70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184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18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73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003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00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75</a:t>
            </a:r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413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41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6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499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49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76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618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61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77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23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82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0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78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027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02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79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23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23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205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84</a:t>
            </a:r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205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2051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05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85</a:t>
            </a: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07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075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07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48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87</a:t>
            </a:r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48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485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48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88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69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690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69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8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909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90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9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114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11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11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523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52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17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053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05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19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463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46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21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87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87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24663" y="228600"/>
            <a:ext cx="2090737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50863" y="228600"/>
            <a:ext cx="61214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0863" y="228600"/>
            <a:ext cx="7983537" cy="11620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43000" y="18288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gráfico"/>
          <p:cNvSpPr>
            <a:spLocks noGrp="1"/>
          </p:cNvSpPr>
          <p:nvPr>
            <p:ph type="chart" sz="half" idx="2"/>
          </p:nvPr>
        </p:nvSpPr>
        <p:spPr>
          <a:xfrm>
            <a:off x="5105400" y="1828800"/>
            <a:ext cx="3810000" cy="41148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4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228600"/>
            <a:ext cx="7983537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88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305050"/>
            <a:ext cx="6896100" cy="2476500"/>
          </a:xfrm>
          <a:noFill/>
          <a:ln/>
          <a:effectLst>
            <a:outerShdw dist="71842" dir="2700000" algn="ctr" rotWithShape="0">
              <a:srgbClr val="B2B2B2"/>
            </a:outerShdw>
          </a:effectLst>
        </p:spPr>
        <p:txBody>
          <a:bodyPr/>
          <a:lstStyle/>
          <a:p>
            <a:r>
              <a:rPr lang="en-US" sz="6000" b="1"/>
              <a:t>Introducción.</a:t>
            </a:r>
          </a:p>
          <a:p>
            <a:r>
              <a:rPr lang="en-US" sz="6000" b="1"/>
              <a:t>Oferta y Demanda</a:t>
            </a:r>
            <a:endParaRPr lang="en-US" sz="5400" b="1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717550" y="492125"/>
            <a:ext cx="1076325" cy="5556250"/>
          </a:xfrm>
          <a:prstGeom prst="rtTriangle">
            <a:avLst/>
          </a:prstGeom>
          <a:gradFill rotWithShape="0">
            <a:gsLst>
              <a:gs pos="0">
                <a:srgbClr val="48845C"/>
              </a:gs>
              <a:gs pos="100000">
                <a:srgbClr val="1C4E35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63563" y="1905000"/>
            <a:ext cx="0" cy="387985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rot="20903740" flipV="1">
            <a:off x="1250950" y="2460625"/>
            <a:ext cx="22225" cy="32464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900113" y="5837238"/>
            <a:ext cx="739775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4298950" y="6005513"/>
            <a:ext cx="4656138" cy="663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b="1">
                <a:latin typeface="Verdana" pitchFamily="34" charset="0"/>
              </a:rPr>
              <a:t>Universitat de València, Facultad de Economía</a:t>
            </a:r>
            <a:br>
              <a:rPr lang="en-US" sz="1200" b="1">
                <a:latin typeface="Verdana" pitchFamily="34" charset="0"/>
              </a:rPr>
            </a:br>
            <a:r>
              <a:rPr lang="en-US" sz="1200" b="1">
                <a:latin typeface="Verdana" pitchFamily="34" charset="0"/>
              </a:rPr>
              <a:t>Microeconomía I</a:t>
            </a:r>
            <a:br>
              <a:rPr lang="en-US" sz="1200" b="1">
                <a:latin typeface="Verdana" pitchFamily="34" charset="0"/>
              </a:rPr>
            </a:br>
            <a:r>
              <a:rPr lang="en-US" sz="1200" b="1">
                <a:latin typeface="Verdana" pitchFamily="34" charset="0"/>
              </a:rPr>
              <a:t>Prof. Carlos Peraita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-228600" y="1676400"/>
            <a:ext cx="9372600" cy="4476750"/>
          </a:xfrm>
          <a:noFill/>
          <a:ln/>
        </p:spPr>
        <p:txBody>
          <a:bodyPr/>
          <a:lstStyle/>
          <a:p>
            <a:pPr lvl="1">
              <a:lnSpc>
                <a:spcPct val="90000"/>
              </a:lnSpc>
              <a:buSzPct val="75000"/>
            </a:pPr>
            <a:r>
              <a:rPr lang="en-US">
                <a:solidFill>
                  <a:srgbClr val="FF3300"/>
                </a:solidFill>
              </a:rPr>
              <a:t>Mercados competitivos: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55000"/>
            </a:pPr>
            <a:r>
              <a:rPr lang="en-US"/>
              <a:t>Aquellos que al tener numerosos compradores y vendedores, ninguno de ellos puede influir en el precio.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55000"/>
            </a:pPr>
            <a:r>
              <a:rPr lang="en-US"/>
              <a:t>Ejemplo: la mayoría de los mercados agrícolas.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>
                <a:solidFill>
                  <a:srgbClr val="FF3300"/>
                </a:solidFill>
              </a:rPr>
              <a:t>Mercados no competitivos: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55000"/>
            </a:pPr>
            <a:r>
              <a:rPr lang="en-US"/>
              <a:t>Mercados donde muchos productores pueden influir en el precio.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55000"/>
            </a:pPr>
            <a:r>
              <a:rPr lang="en-US"/>
              <a:t>Ejemplo: OPEP</a:t>
            </a:r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El precio del mercado</a:t>
            </a:r>
          </a:p>
          <a:p>
            <a:pPr lvl="1">
              <a:buSzPct val="75000"/>
            </a:pPr>
            <a:r>
              <a:rPr lang="en-US"/>
              <a:t>Mercados competitivos en los que se establece un solo precio.</a:t>
            </a:r>
          </a:p>
          <a:p>
            <a:pPr lvl="1">
              <a:buSzPct val="75000"/>
            </a:pPr>
            <a:r>
              <a:rPr lang="en-US"/>
              <a:t>En los mercados no competitivos se pueden establecer distintos precios para el mismo producto.</a:t>
            </a:r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81150" y="1965325"/>
            <a:ext cx="6400800" cy="990600"/>
          </a:xfrm>
          <a:noFill/>
          <a:ln/>
          <a:effectLst>
            <a:outerShdw dist="71842" dir="2700000" algn="ctr" rotWithShape="0">
              <a:srgbClr val="B2B2B2"/>
            </a:outerShdw>
          </a:effec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6000" b="1"/>
              <a:t>Los elementos básicos de la oferta y la demanda</a:t>
            </a:r>
          </a:p>
          <a:p>
            <a:endParaRPr lang="en-US" sz="6000" b="1"/>
          </a:p>
        </p:txBody>
      </p:sp>
      <p:sp>
        <p:nvSpPr>
          <p:cNvPr id="199686" name="AutoShape 6"/>
          <p:cNvSpPr>
            <a:spLocks noChangeArrowheads="1"/>
          </p:cNvSpPr>
          <p:nvPr/>
        </p:nvSpPr>
        <p:spPr bwMode="auto">
          <a:xfrm>
            <a:off x="717550" y="492125"/>
            <a:ext cx="1076325" cy="5556250"/>
          </a:xfrm>
          <a:prstGeom prst="rtTriangle">
            <a:avLst/>
          </a:prstGeom>
          <a:gradFill rotWithShape="0">
            <a:gsLst>
              <a:gs pos="0">
                <a:srgbClr val="48845C"/>
              </a:gs>
              <a:gs pos="100000">
                <a:srgbClr val="1C4E35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99687" name="Line 7"/>
          <p:cNvSpPr>
            <a:spLocks noChangeShapeType="1"/>
          </p:cNvSpPr>
          <p:nvPr/>
        </p:nvSpPr>
        <p:spPr bwMode="auto">
          <a:xfrm>
            <a:off x="563563" y="1905000"/>
            <a:ext cx="0" cy="387985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9688" name="Line 8"/>
          <p:cNvSpPr>
            <a:spLocks noChangeShapeType="1"/>
          </p:cNvSpPr>
          <p:nvPr/>
        </p:nvSpPr>
        <p:spPr bwMode="auto">
          <a:xfrm rot="20903740" flipV="1">
            <a:off x="1250950" y="2460625"/>
            <a:ext cx="22225" cy="32464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9689" name="Line 9"/>
          <p:cNvSpPr>
            <a:spLocks noChangeShapeType="1"/>
          </p:cNvSpPr>
          <p:nvPr/>
        </p:nvSpPr>
        <p:spPr bwMode="auto">
          <a:xfrm>
            <a:off x="900113" y="5837238"/>
            <a:ext cx="739775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La oferta y la demanda</a:t>
            </a:r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619250"/>
            <a:ext cx="8915400" cy="43243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b="1">
                <a:solidFill>
                  <a:srgbClr val="FF3300"/>
                </a:solidFill>
              </a:rPr>
              <a:t>La curva de oferta</a:t>
            </a:r>
          </a:p>
          <a:p>
            <a:pPr lvl="1">
              <a:buSzPct val="75000"/>
            </a:pPr>
            <a:r>
              <a:rPr lang="en-US"/>
              <a:t>Muestra la cantidad que están dispuestos los productores a vender de un bien a un precio dado, manteniendo constantes los demás factores que pueden afectar a la cantidad ofrecida.</a:t>
            </a:r>
          </a:p>
          <a:p>
            <a:pPr lvl="1">
              <a:buSzPct val="75000"/>
            </a:pPr>
            <a:r>
              <a:rPr lang="en-US"/>
              <a:t>La relación cantidad ofrecida-precio puede expresarse en forma de ecuación:</a:t>
            </a:r>
          </a:p>
          <a:p>
            <a:pPr lvl="1">
              <a:buSzPct val="75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209926" name="Group 6"/>
          <p:cNvGrpSpPr>
            <a:grpSpLocks/>
          </p:cNvGrpSpPr>
          <p:nvPr/>
        </p:nvGrpSpPr>
        <p:grpSpPr bwMode="auto">
          <a:xfrm>
            <a:off x="2724150" y="5200650"/>
            <a:ext cx="3314700" cy="1009650"/>
            <a:chOff x="1872" y="2496"/>
            <a:chExt cx="2100" cy="648"/>
          </a:xfrm>
        </p:grpSpPr>
        <p:sp>
          <p:nvSpPr>
            <p:cNvPr id="209927" name="Rectangle 7"/>
            <p:cNvSpPr>
              <a:spLocks noChangeArrowheads="1"/>
            </p:cNvSpPr>
            <p:nvPr/>
          </p:nvSpPr>
          <p:spPr bwMode="auto">
            <a:xfrm>
              <a:off x="1872" y="2496"/>
              <a:ext cx="2100" cy="648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209928" name="Object 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956" y="2544"/>
            <a:ext cx="1992" cy="582"/>
          </p:xfrm>
          <a:graphic>
            <a:graphicData uri="http://schemas.openxmlformats.org/presentationml/2006/ole">
              <p:oleObj spid="_x0000_s209928" name="Equation" r:id="rId4" imgW="3160440" imgH="92232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6070" name="Freeform 6"/>
          <p:cNvSpPr>
            <a:spLocks/>
          </p:cNvSpPr>
          <p:nvPr/>
        </p:nvSpPr>
        <p:spPr bwMode="auto">
          <a:xfrm>
            <a:off x="2209800" y="2286000"/>
            <a:ext cx="3506788" cy="2973388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587" y="1512"/>
              </a:cxn>
              <a:cxn ang="0">
                <a:pos x="1203" y="1090"/>
              </a:cxn>
              <a:cxn ang="0">
                <a:pos x="1852" y="523"/>
              </a:cxn>
              <a:cxn ang="0">
                <a:pos x="2095" y="247"/>
              </a:cxn>
              <a:cxn ang="0">
                <a:pos x="2208" y="0"/>
              </a:cxn>
            </a:cxnLst>
            <a:rect l="0" t="0" r="r" b="b"/>
            <a:pathLst>
              <a:path w="2209" h="1873">
                <a:moveTo>
                  <a:pt x="0" y="1872"/>
                </a:moveTo>
                <a:lnTo>
                  <a:pt x="587" y="1512"/>
                </a:lnTo>
                <a:lnTo>
                  <a:pt x="1203" y="1090"/>
                </a:lnTo>
                <a:lnTo>
                  <a:pt x="1852" y="523"/>
                </a:lnTo>
                <a:lnTo>
                  <a:pt x="2095" y="247"/>
                </a:lnTo>
                <a:lnTo>
                  <a:pt x="2208" y="0"/>
                </a:lnTo>
              </a:path>
            </a:pathLst>
          </a:custGeom>
          <a:noFill/>
          <a:ln w="50800" cap="rnd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5535613" y="178276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i="1">
                <a:latin typeface="Arial" charset="0"/>
              </a:rPr>
              <a:t>S</a:t>
            </a: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4924425" y="3773488"/>
            <a:ext cx="3876675" cy="1474787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La curva de oferta tiene pendiente positiva demostrando que si los precios aumentan, las empresas también aumentarán la producción.</a:t>
            </a:r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6075" name="Line 11"/>
          <p:cNvSpPr>
            <a:spLocks noChangeShapeType="1"/>
          </p:cNvSpPr>
          <p:nvPr/>
        </p:nvSpPr>
        <p:spPr bwMode="auto">
          <a:xfrm>
            <a:off x="2209800" y="596900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6076" name="Rectangle 12"/>
          <p:cNvSpPr>
            <a:spLocks noChangeArrowheads="1"/>
          </p:cNvSpPr>
          <p:nvPr/>
        </p:nvSpPr>
        <p:spPr bwMode="auto">
          <a:xfrm>
            <a:off x="6864350" y="5645150"/>
            <a:ext cx="11255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Cantidad</a:t>
            </a:r>
            <a:r>
              <a:rPr lang="en-US"/>
              <a:t> </a:t>
            </a:r>
          </a:p>
        </p:txBody>
      </p:sp>
      <p:sp>
        <p:nvSpPr>
          <p:cNvPr id="216077" name="Rectangle 13"/>
          <p:cNvSpPr>
            <a:spLocks noChangeArrowheads="1"/>
          </p:cNvSpPr>
          <p:nvPr/>
        </p:nvSpPr>
        <p:spPr bwMode="auto">
          <a:xfrm>
            <a:off x="1177925" y="1663700"/>
            <a:ext cx="995363" cy="966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Precio</a:t>
            </a:r>
          </a:p>
          <a:p>
            <a:pPr algn="ct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(Euros</a:t>
            </a:r>
          </a:p>
          <a:p>
            <a:pPr algn="ct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por unidad)</a:t>
            </a:r>
            <a:r>
              <a:rPr lang="en-US"/>
              <a:t> </a:t>
            </a:r>
          </a:p>
        </p:txBody>
      </p:sp>
      <p:grpSp>
        <p:nvGrpSpPr>
          <p:cNvPr id="216078" name="Group 14"/>
          <p:cNvGrpSpPr>
            <a:grpSpLocks/>
          </p:cNvGrpSpPr>
          <p:nvPr/>
        </p:nvGrpSpPr>
        <p:grpSpPr bwMode="auto">
          <a:xfrm>
            <a:off x="1744663" y="4183063"/>
            <a:ext cx="1936750" cy="2108200"/>
            <a:chOff x="1099" y="2635"/>
            <a:chExt cx="1220" cy="1328"/>
          </a:xfrm>
        </p:grpSpPr>
        <p:sp>
          <p:nvSpPr>
            <p:cNvPr id="216079" name="Line 15"/>
            <p:cNvSpPr>
              <a:spLocks noChangeShapeType="1"/>
            </p:cNvSpPr>
            <p:nvPr/>
          </p:nvSpPr>
          <p:spPr bwMode="auto">
            <a:xfrm>
              <a:off x="1404" y="2796"/>
              <a:ext cx="8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080" name="Line 16"/>
            <p:cNvSpPr>
              <a:spLocks noChangeShapeType="1"/>
            </p:cNvSpPr>
            <p:nvPr/>
          </p:nvSpPr>
          <p:spPr bwMode="auto">
            <a:xfrm rot="-5400000">
              <a:off x="1716" y="3288"/>
              <a:ext cx="9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081" name="Oval 17"/>
            <p:cNvSpPr>
              <a:spLocks noChangeArrowheads="1"/>
            </p:cNvSpPr>
            <p:nvPr/>
          </p:nvSpPr>
          <p:spPr bwMode="auto">
            <a:xfrm>
              <a:off x="2124" y="2760"/>
              <a:ext cx="132" cy="1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3765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082" name="Rectangle 18"/>
            <p:cNvSpPr>
              <a:spLocks noChangeArrowheads="1"/>
            </p:cNvSpPr>
            <p:nvPr/>
          </p:nvSpPr>
          <p:spPr bwMode="auto">
            <a:xfrm>
              <a:off x="1099" y="2635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  <a:endParaRPr lang="en-US" i="1">
                <a:latin typeface="Arial" charset="0"/>
              </a:endParaRPr>
            </a:p>
          </p:txBody>
        </p:sp>
        <p:sp>
          <p:nvSpPr>
            <p:cNvPr id="216083" name="Rectangle 19"/>
            <p:cNvSpPr>
              <a:spLocks noChangeArrowheads="1"/>
            </p:cNvSpPr>
            <p:nvPr/>
          </p:nvSpPr>
          <p:spPr bwMode="auto">
            <a:xfrm>
              <a:off x="2023" y="3715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  <a:endParaRPr lang="en-US" i="1">
                <a:latin typeface="Arial" charset="0"/>
              </a:endParaRPr>
            </a:p>
          </p:txBody>
        </p:sp>
      </p:grpSp>
      <p:grpSp>
        <p:nvGrpSpPr>
          <p:cNvPr id="216084" name="Group 20"/>
          <p:cNvGrpSpPr>
            <a:grpSpLocks/>
          </p:cNvGrpSpPr>
          <p:nvPr/>
        </p:nvGrpSpPr>
        <p:grpSpPr bwMode="auto">
          <a:xfrm>
            <a:off x="1744663" y="3402013"/>
            <a:ext cx="2984500" cy="2889250"/>
            <a:chOff x="1099" y="2143"/>
            <a:chExt cx="1880" cy="1820"/>
          </a:xfrm>
        </p:grpSpPr>
        <p:sp>
          <p:nvSpPr>
            <p:cNvPr id="216085" name="Line 21"/>
            <p:cNvSpPr>
              <a:spLocks noChangeShapeType="1"/>
            </p:cNvSpPr>
            <p:nvPr/>
          </p:nvSpPr>
          <p:spPr bwMode="auto">
            <a:xfrm>
              <a:off x="1404" y="2340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086" name="Line 22"/>
            <p:cNvSpPr>
              <a:spLocks noChangeShapeType="1"/>
            </p:cNvSpPr>
            <p:nvPr/>
          </p:nvSpPr>
          <p:spPr bwMode="auto">
            <a:xfrm rot="-5400000">
              <a:off x="2094" y="3042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087" name="Oval 23"/>
            <p:cNvSpPr>
              <a:spLocks noChangeArrowheads="1"/>
            </p:cNvSpPr>
            <p:nvPr/>
          </p:nvSpPr>
          <p:spPr bwMode="auto">
            <a:xfrm>
              <a:off x="2736" y="2292"/>
              <a:ext cx="132" cy="1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3765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088" name="AutoShape 24"/>
            <p:cNvSpPr>
              <a:spLocks noChangeArrowheads="1"/>
            </p:cNvSpPr>
            <p:nvPr/>
          </p:nvSpPr>
          <p:spPr bwMode="auto">
            <a:xfrm>
              <a:off x="2268" y="3240"/>
              <a:ext cx="480" cy="276"/>
            </a:xfrm>
            <a:prstGeom prst="rightArrow">
              <a:avLst>
                <a:gd name="adj1" fmla="val 50000"/>
                <a:gd name="adj2" fmla="val 43478"/>
              </a:avLst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089" name="AutoShape 25"/>
            <p:cNvSpPr>
              <a:spLocks noChangeArrowheads="1"/>
            </p:cNvSpPr>
            <p:nvPr/>
          </p:nvSpPr>
          <p:spPr bwMode="auto">
            <a:xfrm rot="-5400000">
              <a:off x="1620" y="2412"/>
              <a:ext cx="360" cy="276"/>
            </a:xfrm>
            <a:prstGeom prst="rightArrow">
              <a:avLst>
                <a:gd name="adj1" fmla="val 42037"/>
                <a:gd name="adj2" fmla="val 49638"/>
              </a:avLst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090" name="Rectangle 26"/>
            <p:cNvSpPr>
              <a:spLocks noChangeArrowheads="1"/>
            </p:cNvSpPr>
            <p:nvPr/>
          </p:nvSpPr>
          <p:spPr bwMode="auto">
            <a:xfrm>
              <a:off x="1099" y="2143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2</a:t>
              </a:r>
              <a:endParaRPr lang="en-US" i="1">
                <a:latin typeface="Arial" charset="0"/>
              </a:endParaRPr>
            </a:p>
          </p:txBody>
        </p:sp>
        <p:sp>
          <p:nvSpPr>
            <p:cNvPr id="216091" name="Rectangle 27"/>
            <p:cNvSpPr>
              <a:spLocks noChangeArrowheads="1"/>
            </p:cNvSpPr>
            <p:nvPr/>
          </p:nvSpPr>
          <p:spPr bwMode="auto">
            <a:xfrm>
              <a:off x="2683" y="3715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  <a:endParaRPr lang="en-US" i="1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1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1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28800"/>
            <a:ext cx="4229100" cy="41148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400"/>
              <a:t>El coste de las materias primas desciende:</a:t>
            </a:r>
          </a:p>
          <a:p>
            <a:pPr lvl="1">
              <a:spcBef>
                <a:spcPct val="70000"/>
              </a:spcBef>
            </a:pPr>
            <a:r>
              <a:rPr lang="en-US" sz="2000"/>
              <a:t>A </a:t>
            </a:r>
            <a:r>
              <a:rPr lang="en-US" sz="2000" i="1"/>
              <a:t>P</a:t>
            </a:r>
            <a:r>
              <a:rPr lang="en-US" sz="2000" i="1" baseline="-25000"/>
              <a:t>1</a:t>
            </a:r>
            <a:r>
              <a:rPr lang="en-US" sz="2000"/>
              <a:t>, se produce </a:t>
            </a:r>
            <a:r>
              <a:rPr lang="en-US" sz="2000" i="1"/>
              <a:t>Q</a:t>
            </a:r>
            <a:r>
              <a:rPr lang="en-US" sz="2000" i="1" baseline="-25000"/>
              <a:t>2</a:t>
            </a:r>
            <a:endParaRPr lang="en-US" sz="2000" baseline="-25000"/>
          </a:p>
          <a:p>
            <a:pPr lvl="1">
              <a:spcBef>
                <a:spcPct val="70000"/>
              </a:spcBef>
            </a:pPr>
            <a:r>
              <a:rPr lang="en-US" sz="2000"/>
              <a:t>A </a:t>
            </a:r>
            <a:r>
              <a:rPr lang="en-US" sz="2000" i="1"/>
              <a:t>P</a:t>
            </a:r>
            <a:r>
              <a:rPr lang="en-US" sz="2000" i="1" baseline="-25000"/>
              <a:t>2</a:t>
            </a:r>
            <a:r>
              <a:rPr lang="en-US" sz="2000"/>
              <a:t>, se produce </a:t>
            </a:r>
            <a:r>
              <a:rPr lang="en-US" sz="2000" i="1"/>
              <a:t>Q</a:t>
            </a:r>
            <a:r>
              <a:rPr lang="en-US" sz="2000" i="1" baseline="-25000"/>
              <a:t>1</a:t>
            </a:r>
            <a:endParaRPr lang="en-US" sz="2000" baseline="-25000"/>
          </a:p>
          <a:p>
            <a:pPr lvl="1">
              <a:spcBef>
                <a:spcPct val="70000"/>
              </a:spcBef>
            </a:pPr>
            <a:r>
              <a:rPr lang="en-US" sz="2000"/>
              <a:t>La curva de oferta se desplaza hacia la derecha hasta </a:t>
            </a:r>
            <a:r>
              <a:rPr lang="en-US" sz="2000" i="1"/>
              <a:t>S</a:t>
            </a:r>
            <a:r>
              <a:rPr lang="en-US" sz="2000" i="1" baseline="30000"/>
              <a:t>’</a:t>
            </a:r>
            <a:r>
              <a:rPr lang="en-US" sz="2000" i="1"/>
              <a:t>.</a:t>
            </a:r>
            <a:endParaRPr lang="en-US" sz="2000" baseline="30000"/>
          </a:p>
          <a:p>
            <a:pPr lvl="1">
              <a:spcBef>
                <a:spcPct val="70000"/>
              </a:spcBef>
            </a:pPr>
            <a:r>
              <a:rPr lang="en-US" sz="2000"/>
              <a:t>Mayor producción a cualquier precio en </a:t>
            </a:r>
            <a:r>
              <a:rPr lang="en-US" sz="2000" i="1"/>
              <a:t>S</a:t>
            </a:r>
            <a:r>
              <a:rPr lang="en-US" sz="2000" i="1" baseline="30000"/>
              <a:t>’</a:t>
            </a:r>
            <a:r>
              <a:rPr lang="en-US" sz="2000" baseline="30000"/>
              <a:t> </a:t>
            </a:r>
            <a:r>
              <a:rPr lang="en-US" sz="2000"/>
              <a:t>que en </a:t>
            </a:r>
            <a:r>
              <a:rPr lang="en-US" sz="2000" i="1"/>
              <a:t>S.</a:t>
            </a:r>
            <a:endParaRPr lang="en-US" sz="2000" baseline="30000"/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>
            <a:off x="4953000" y="1871663"/>
            <a:ext cx="0" cy="4033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4545013" y="178276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</a:p>
        </p:txBody>
      </p:sp>
      <p:grpSp>
        <p:nvGrpSpPr>
          <p:cNvPr id="220168" name="Group 8"/>
          <p:cNvGrpSpPr>
            <a:grpSpLocks/>
          </p:cNvGrpSpPr>
          <p:nvPr/>
        </p:nvGrpSpPr>
        <p:grpSpPr bwMode="auto">
          <a:xfrm>
            <a:off x="5334000" y="1912938"/>
            <a:ext cx="2873375" cy="3575050"/>
            <a:chOff x="3360" y="1205"/>
            <a:chExt cx="1810" cy="2252"/>
          </a:xfrm>
        </p:grpSpPr>
        <p:sp>
          <p:nvSpPr>
            <p:cNvPr id="220169" name="Freeform 9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20170" name="Rectangle 10"/>
            <p:cNvSpPr>
              <a:spLocks noChangeArrowheads="1"/>
            </p:cNvSpPr>
            <p:nvPr/>
          </p:nvSpPr>
          <p:spPr bwMode="auto">
            <a:xfrm>
              <a:off x="4949" y="1205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sp>
        <p:nvSpPr>
          <p:cNvPr id="220171" name="Text Box 11"/>
          <p:cNvSpPr txBox="1">
            <a:spLocks noChangeArrowheads="1"/>
          </p:cNvSpPr>
          <p:nvPr/>
        </p:nvSpPr>
        <p:spPr bwMode="auto">
          <a:xfrm>
            <a:off x="1204913" y="623888"/>
            <a:ext cx="6245225" cy="4095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Variaciones de la oferta</a:t>
            </a:r>
            <a:endParaRPr lang="en-US" b="1">
              <a:latin typeface="Arial" charset="0"/>
            </a:endParaRPr>
          </a:p>
        </p:txBody>
      </p:sp>
      <p:sp>
        <p:nvSpPr>
          <p:cNvPr id="220172" name="Line 12"/>
          <p:cNvSpPr>
            <a:spLocks noChangeShapeType="1"/>
          </p:cNvSpPr>
          <p:nvPr/>
        </p:nvSpPr>
        <p:spPr bwMode="auto">
          <a:xfrm>
            <a:off x="4957763" y="5905500"/>
            <a:ext cx="37290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0173" name="Rectangle 13"/>
          <p:cNvSpPr>
            <a:spLocks noChangeArrowheads="1"/>
          </p:cNvSpPr>
          <p:nvPr/>
        </p:nvSpPr>
        <p:spPr bwMode="auto">
          <a:xfrm>
            <a:off x="8370888" y="5875338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</a:p>
        </p:txBody>
      </p:sp>
      <p:grpSp>
        <p:nvGrpSpPr>
          <p:cNvPr id="220174" name="Group 14"/>
          <p:cNvGrpSpPr>
            <a:grpSpLocks/>
          </p:cNvGrpSpPr>
          <p:nvPr/>
        </p:nvGrpSpPr>
        <p:grpSpPr bwMode="auto">
          <a:xfrm>
            <a:off x="4545013" y="3570288"/>
            <a:ext cx="2847975" cy="2698750"/>
            <a:chOff x="2863" y="2249"/>
            <a:chExt cx="1794" cy="1700"/>
          </a:xfrm>
        </p:grpSpPr>
        <p:sp>
          <p:nvSpPr>
            <p:cNvPr id="220175" name="Rectangle 15"/>
            <p:cNvSpPr>
              <a:spLocks noChangeArrowheads="1"/>
            </p:cNvSpPr>
            <p:nvPr/>
          </p:nvSpPr>
          <p:spPr bwMode="auto">
            <a:xfrm>
              <a:off x="2863" y="224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220176" name="Line 16"/>
            <p:cNvSpPr>
              <a:spLocks noChangeShapeType="1"/>
            </p:cNvSpPr>
            <p:nvPr/>
          </p:nvSpPr>
          <p:spPr bwMode="auto">
            <a:xfrm>
              <a:off x="3147" y="2400"/>
              <a:ext cx="13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0177" name="Line 17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0178" name="Oval 18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0179" name="Line 19"/>
            <p:cNvSpPr>
              <a:spLocks noChangeShapeType="1"/>
            </p:cNvSpPr>
            <p:nvPr/>
          </p:nvSpPr>
          <p:spPr bwMode="auto">
            <a:xfrm>
              <a:off x="3147" y="2880"/>
              <a:ext cx="88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0180" name="Rectangle 20"/>
            <p:cNvSpPr>
              <a:spLocks noChangeArrowheads="1"/>
            </p:cNvSpPr>
            <p:nvPr/>
          </p:nvSpPr>
          <p:spPr bwMode="auto">
            <a:xfrm>
              <a:off x="2863" y="272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220181" name="Rectangle 21"/>
            <p:cNvSpPr>
              <a:spLocks noChangeArrowheads="1"/>
            </p:cNvSpPr>
            <p:nvPr/>
          </p:nvSpPr>
          <p:spPr bwMode="auto">
            <a:xfrm>
              <a:off x="4361" y="3701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220182" name="Rectangle 22"/>
            <p:cNvSpPr>
              <a:spLocks noChangeArrowheads="1"/>
            </p:cNvSpPr>
            <p:nvPr/>
          </p:nvSpPr>
          <p:spPr bwMode="auto">
            <a:xfrm>
              <a:off x="3881" y="3701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220183" name="Line 23"/>
            <p:cNvSpPr>
              <a:spLocks noChangeShapeType="1"/>
            </p:cNvSpPr>
            <p:nvPr/>
          </p:nvSpPr>
          <p:spPr bwMode="auto">
            <a:xfrm>
              <a:off x="4032" y="2895"/>
              <a:ext cx="0" cy="8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0184" name="Oval 24"/>
            <p:cNvSpPr>
              <a:spLocks noChangeArrowheads="1"/>
            </p:cNvSpPr>
            <p:nvPr/>
          </p:nvSpPr>
          <p:spPr bwMode="auto">
            <a:xfrm>
              <a:off x="3984" y="283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220185" name="Group 25"/>
          <p:cNvGrpSpPr>
            <a:grpSpLocks/>
          </p:cNvGrpSpPr>
          <p:nvPr/>
        </p:nvGrpSpPr>
        <p:grpSpPr bwMode="auto">
          <a:xfrm>
            <a:off x="6105525" y="1912938"/>
            <a:ext cx="3038475" cy="4356100"/>
            <a:chOff x="3840" y="1205"/>
            <a:chExt cx="1914" cy="2744"/>
          </a:xfrm>
        </p:grpSpPr>
        <p:sp>
          <p:nvSpPr>
            <p:cNvPr id="220186" name="Line 26"/>
            <p:cNvSpPr>
              <a:spLocks noChangeShapeType="1"/>
            </p:cNvSpPr>
            <p:nvPr/>
          </p:nvSpPr>
          <p:spPr bwMode="auto">
            <a:xfrm>
              <a:off x="4047" y="2880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0187" name="Freeform 27"/>
            <p:cNvSpPr>
              <a:spLocks/>
            </p:cNvSpPr>
            <p:nvPr/>
          </p:nvSpPr>
          <p:spPr bwMode="auto">
            <a:xfrm>
              <a:off x="3840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flat" cmpd="sng">
              <a:solidFill>
                <a:srgbClr val="FF993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20188" name="Rectangle 28"/>
            <p:cNvSpPr>
              <a:spLocks noChangeArrowheads="1"/>
            </p:cNvSpPr>
            <p:nvPr/>
          </p:nvSpPr>
          <p:spPr bwMode="auto">
            <a:xfrm>
              <a:off x="5489" y="1205"/>
              <a:ext cx="26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S’</a:t>
              </a:r>
            </a:p>
          </p:txBody>
        </p:sp>
        <p:sp>
          <p:nvSpPr>
            <p:cNvPr id="220189" name="Line 29"/>
            <p:cNvSpPr>
              <a:spLocks noChangeShapeType="1"/>
            </p:cNvSpPr>
            <p:nvPr/>
          </p:nvSpPr>
          <p:spPr bwMode="auto">
            <a:xfrm>
              <a:off x="499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0190" name="Oval 30"/>
            <p:cNvSpPr>
              <a:spLocks noChangeArrowheads="1"/>
            </p:cNvSpPr>
            <p:nvPr/>
          </p:nvSpPr>
          <p:spPr bwMode="auto">
            <a:xfrm>
              <a:off x="4944" y="2352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0191" name="Oval 31"/>
            <p:cNvSpPr>
              <a:spLocks noChangeArrowheads="1"/>
            </p:cNvSpPr>
            <p:nvPr/>
          </p:nvSpPr>
          <p:spPr bwMode="auto">
            <a:xfrm>
              <a:off x="4464" y="2832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0192" name="AutoShape 32"/>
            <p:cNvSpPr>
              <a:spLocks noChangeArrowheads="1"/>
            </p:cNvSpPr>
            <p:nvPr/>
          </p:nvSpPr>
          <p:spPr bwMode="auto">
            <a:xfrm>
              <a:off x="5088" y="1680"/>
              <a:ext cx="336" cy="240"/>
            </a:xfrm>
            <a:prstGeom prst="rightArrow">
              <a:avLst>
                <a:gd name="adj1" fmla="val 50000"/>
                <a:gd name="adj2" fmla="val 82542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0193" name="Rectangle 33"/>
            <p:cNvSpPr>
              <a:spLocks noChangeArrowheads="1"/>
            </p:cNvSpPr>
            <p:nvPr/>
          </p:nvSpPr>
          <p:spPr bwMode="auto">
            <a:xfrm>
              <a:off x="4841" y="3701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220194" name="Line 34"/>
            <p:cNvSpPr>
              <a:spLocks noChangeShapeType="1"/>
            </p:cNvSpPr>
            <p:nvPr/>
          </p:nvSpPr>
          <p:spPr bwMode="auto">
            <a:xfrm>
              <a:off x="4539" y="2400"/>
              <a:ext cx="4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5300" y="1066800"/>
            <a:ext cx="8286750" cy="4114800"/>
          </a:xfrm>
          <a:noFill/>
          <a:ln/>
        </p:spPr>
        <p:txBody>
          <a:bodyPr/>
          <a:lstStyle/>
          <a:p>
            <a:pPr marL="819150" lvl="1">
              <a:lnSpc>
                <a:spcPct val="90000"/>
              </a:lnSpc>
              <a:buSzPct val="75000"/>
            </a:pPr>
            <a:r>
              <a:rPr lang="en-US"/>
              <a:t>Las </a:t>
            </a:r>
            <a:r>
              <a:rPr lang="en-US">
                <a:solidFill>
                  <a:srgbClr val="FF3300"/>
                </a:solidFill>
              </a:rPr>
              <a:t>variaciones en la oferta</a:t>
            </a:r>
            <a:r>
              <a:rPr lang="en-US"/>
              <a:t> se demuestran mediante el desplazamiento de toda la curva de oferta.</a:t>
            </a:r>
          </a:p>
          <a:p>
            <a:pPr marL="819150" lvl="1">
              <a:lnSpc>
                <a:spcPct val="90000"/>
              </a:lnSpc>
              <a:buSzPct val="75000"/>
            </a:pPr>
            <a:endParaRPr lang="en-US"/>
          </a:p>
          <a:p>
            <a:pPr marL="819150" lvl="1">
              <a:lnSpc>
                <a:spcPct val="90000"/>
              </a:lnSpc>
              <a:buSzPct val="75000"/>
              <a:buFont typeface="Wingdings" pitchFamily="2" charset="2"/>
              <a:buNone/>
            </a:pPr>
            <a:endParaRPr lang="en-US"/>
          </a:p>
          <a:p>
            <a:pPr marL="819150" lvl="1">
              <a:lnSpc>
                <a:spcPct val="90000"/>
              </a:lnSpc>
              <a:buSzPct val="75000"/>
            </a:pPr>
            <a:r>
              <a:rPr lang="en-US" i="1"/>
              <a:t>Las </a:t>
            </a:r>
            <a:r>
              <a:rPr lang="en-US" i="1">
                <a:solidFill>
                  <a:srgbClr val="FF3300"/>
                </a:solidFill>
              </a:rPr>
              <a:t>variaciones en la cantidad ofrecida</a:t>
            </a:r>
            <a:r>
              <a:rPr lang="en-US" i="1"/>
              <a:t> </a:t>
            </a:r>
            <a:r>
              <a:rPr lang="en-US"/>
              <a:t>se demuestran mediante los desplazamientos a lo largo de la curva de oferta producidos por un cambio en el precio del producto.</a:t>
            </a:r>
          </a:p>
          <a:p>
            <a:pPr marL="819150" lvl="1">
              <a:lnSpc>
                <a:spcPct val="90000"/>
              </a:lnSpc>
              <a:buSzPct val="75000"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b="1">
                <a:solidFill>
                  <a:srgbClr val="FF3300"/>
                </a:solidFill>
              </a:rPr>
              <a:t>La curva de demanda</a:t>
            </a:r>
          </a:p>
          <a:p>
            <a:pPr lvl="1">
              <a:buSzPct val="75000"/>
            </a:pPr>
            <a:r>
              <a:rPr lang="en-US"/>
              <a:t>Indica cuánto están dispuestos a comprar de un bien los consumidores cuando varía el precio unitario.</a:t>
            </a:r>
          </a:p>
          <a:p>
            <a:pPr lvl="1">
              <a:buSzPct val="75000"/>
            </a:pPr>
            <a:r>
              <a:rPr lang="en-US"/>
              <a:t>La relación precio-cantidad puede expresarse en forma de ecuación:</a:t>
            </a:r>
          </a:p>
        </p:txBody>
      </p:sp>
      <p:grpSp>
        <p:nvGrpSpPr>
          <p:cNvPr id="226310" name="Group 6"/>
          <p:cNvGrpSpPr>
            <a:grpSpLocks/>
          </p:cNvGrpSpPr>
          <p:nvPr/>
        </p:nvGrpSpPr>
        <p:grpSpPr bwMode="auto">
          <a:xfrm>
            <a:off x="2381250" y="4362450"/>
            <a:ext cx="3857625" cy="981075"/>
            <a:chOff x="1776" y="3108"/>
            <a:chExt cx="2502" cy="678"/>
          </a:xfrm>
        </p:grpSpPr>
        <p:sp>
          <p:nvSpPr>
            <p:cNvPr id="226311" name="Rectangle 7"/>
            <p:cNvSpPr>
              <a:spLocks noChangeArrowheads="1"/>
            </p:cNvSpPr>
            <p:nvPr/>
          </p:nvSpPr>
          <p:spPr bwMode="auto">
            <a:xfrm>
              <a:off x="1776" y="3108"/>
              <a:ext cx="2412" cy="67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226312" name="Object 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791" y="3156"/>
            <a:ext cx="2487" cy="630"/>
          </p:xfrm>
          <a:graphic>
            <a:graphicData uri="http://schemas.openxmlformats.org/presentationml/2006/ole">
              <p:oleObj spid="_x0000_s226312" name="Equation" r:id="rId4" imgW="736560" imgH="20304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>
            <a:off x="2228850" y="596900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0408" name="Freeform 8"/>
          <p:cNvSpPr>
            <a:spLocks/>
          </p:cNvSpPr>
          <p:nvPr/>
        </p:nvSpPr>
        <p:spPr bwMode="auto">
          <a:xfrm>
            <a:off x="3105150" y="1831975"/>
            <a:ext cx="2876550" cy="3506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587"/>
              </a:cxn>
              <a:cxn ang="0">
                <a:pos x="782" y="1203"/>
              </a:cxn>
              <a:cxn ang="0">
                <a:pos x="1349" y="1852"/>
              </a:cxn>
              <a:cxn ang="0">
                <a:pos x="1625" y="2095"/>
              </a:cxn>
              <a:cxn ang="0">
                <a:pos x="1872" y="2208"/>
              </a:cxn>
            </a:cxnLst>
            <a:rect l="0" t="0" r="r" b="b"/>
            <a:pathLst>
              <a:path w="1873" h="2209">
                <a:moveTo>
                  <a:pt x="0" y="0"/>
                </a:moveTo>
                <a:lnTo>
                  <a:pt x="360" y="587"/>
                </a:lnTo>
                <a:lnTo>
                  <a:pt x="782" y="1203"/>
                </a:lnTo>
                <a:lnTo>
                  <a:pt x="1349" y="1852"/>
                </a:lnTo>
                <a:lnTo>
                  <a:pt x="1625" y="2095"/>
                </a:lnTo>
                <a:lnTo>
                  <a:pt x="1872" y="2208"/>
                </a:lnTo>
              </a:path>
            </a:pathLst>
          </a:custGeom>
          <a:noFill/>
          <a:ln w="50800" cap="rnd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30409" name="Rectangle 9"/>
          <p:cNvSpPr>
            <a:spLocks noChangeArrowheads="1"/>
          </p:cNvSpPr>
          <p:nvPr/>
        </p:nvSpPr>
        <p:spPr bwMode="auto">
          <a:xfrm>
            <a:off x="6043613" y="5097463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D</a:t>
            </a:r>
            <a:endParaRPr lang="en-US" i="1"/>
          </a:p>
        </p:txBody>
      </p:sp>
      <p:sp>
        <p:nvSpPr>
          <p:cNvPr id="230410" name="Rectangle 10"/>
          <p:cNvSpPr>
            <a:spLocks noChangeArrowheads="1"/>
          </p:cNvSpPr>
          <p:nvPr/>
        </p:nvSpPr>
        <p:spPr bwMode="auto">
          <a:xfrm>
            <a:off x="4581525" y="1311275"/>
            <a:ext cx="4371975" cy="174942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La curva de demanda tiene pendiente negativa demostrando que </a:t>
            </a:r>
          </a:p>
          <a:p>
            <a:r>
              <a:rPr lang="en-US" sz="1800" b="1">
                <a:latin typeface="Arial" charset="0"/>
              </a:rPr>
              <a:t>los consumidores prefieren comprar </a:t>
            </a:r>
          </a:p>
          <a:p>
            <a:r>
              <a:rPr lang="en-US" sz="1800" b="1">
                <a:latin typeface="Arial" charset="0"/>
              </a:rPr>
              <a:t>más a menor precio mientras el</a:t>
            </a:r>
          </a:p>
          <a:p>
            <a:r>
              <a:rPr lang="en-US" sz="1800" b="1">
                <a:latin typeface="Arial" charset="0"/>
              </a:rPr>
              <a:t>precio del producto disminuye y la</a:t>
            </a:r>
          </a:p>
          <a:p>
            <a:r>
              <a:rPr lang="en-US" sz="1800" b="1">
                <a:latin typeface="Arial" charset="0"/>
              </a:rPr>
              <a:t>renta real del consumidor aumenta.</a:t>
            </a:r>
          </a:p>
        </p:txBody>
      </p:sp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5378450" y="5892800"/>
            <a:ext cx="13525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Cantidad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230412" name="Rectangle 12"/>
          <p:cNvSpPr>
            <a:spLocks noChangeArrowheads="1"/>
          </p:cNvSpPr>
          <p:nvPr/>
        </p:nvSpPr>
        <p:spPr bwMode="auto">
          <a:xfrm>
            <a:off x="1038225" y="1663700"/>
            <a:ext cx="1135063" cy="96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b="1">
                <a:latin typeface="Arial" charset="0"/>
              </a:rPr>
              <a:t>Precio</a:t>
            </a:r>
          </a:p>
          <a:p>
            <a:pPr algn="ctr">
              <a:lnSpc>
                <a:spcPct val="80000"/>
              </a:lnSpc>
            </a:pPr>
            <a:r>
              <a:rPr lang="en-US" sz="1800" b="1">
                <a:latin typeface="Arial" charset="0"/>
              </a:rPr>
              <a:t>(Euros</a:t>
            </a:r>
          </a:p>
          <a:p>
            <a:pPr algn="ctr">
              <a:lnSpc>
                <a:spcPct val="80000"/>
              </a:lnSpc>
            </a:pPr>
            <a:r>
              <a:rPr lang="en-US" sz="1800" b="1">
                <a:latin typeface="Arial" charset="0"/>
              </a:rPr>
              <a:t> por unidad)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498" name="Group 2"/>
          <p:cNvGrpSpPr>
            <a:grpSpLocks/>
          </p:cNvGrpSpPr>
          <p:nvPr/>
        </p:nvGrpSpPr>
        <p:grpSpPr bwMode="auto">
          <a:xfrm>
            <a:off x="5932488" y="1817688"/>
            <a:ext cx="2832100" cy="3441700"/>
            <a:chOff x="3737" y="1145"/>
            <a:chExt cx="1784" cy="2168"/>
          </a:xfrm>
        </p:grpSpPr>
        <p:sp>
          <p:nvSpPr>
            <p:cNvPr id="234499" name="Freeform 3"/>
            <p:cNvSpPr>
              <a:spLocks/>
            </p:cNvSpPr>
            <p:nvPr/>
          </p:nvSpPr>
          <p:spPr bwMode="auto">
            <a:xfrm>
              <a:off x="3888" y="1488"/>
              <a:ext cx="1633" cy="1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" y="485"/>
                </a:cxn>
                <a:cxn ang="0">
                  <a:pos x="682" y="994"/>
                </a:cxn>
                <a:cxn ang="0">
                  <a:pos x="1176" y="1530"/>
                </a:cxn>
                <a:cxn ang="0">
                  <a:pos x="1417" y="1731"/>
                </a:cxn>
                <a:cxn ang="0">
                  <a:pos x="1632" y="1824"/>
                </a:cxn>
              </a:cxnLst>
              <a:rect l="0" t="0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34500" name="Rectangle 4"/>
            <p:cNvSpPr>
              <a:spLocks noChangeArrowheads="1"/>
            </p:cNvSpPr>
            <p:nvPr/>
          </p:nvSpPr>
          <p:spPr bwMode="auto">
            <a:xfrm>
              <a:off x="3737" y="1145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</p:grp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4503" name="Line 7"/>
          <p:cNvSpPr>
            <a:spLocks noChangeShapeType="1"/>
          </p:cNvSpPr>
          <p:nvPr/>
        </p:nvSpPr>
        <p:spPr bwMode="auto">
          <a:xfrm>
            <a:off x="4953000" y="1871663"/>
            <a:ext cx="0" cy="4033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>
            <a:off x="4957763" y="5905500"/>
            <a:ext cx="37290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4545013" y="178276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8370888" y="5913438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</a:p>
        </p:txBody>
      </p:sp>
      <p:grpSp>
        <p:nvGrpSpPr>
          <p:cNvPr id="234507" name="Group 11"/>
          <p:cNvGrpSpPr>
            <a:grpSpLocks/>
          </p:cNvGrpSpPr>
          <p:nvPr/>
        </p:nvGrpSpPr>
        <p:grpSpPr bwMode="auto">
          <a:xfrm>
            <a:off x="4545013" y="2503488"/>
            <a:ext cx="2847975" cy="3822700"/>
            <a:chOff x="2863" y="1577"/>
            <a:chExt cx="1794" cy="2408"/>
          </a:xfrm>
        </p:grpSpPr>
        <p:sp>
          <p:nvSpPr>
            <p:cNvPr id="234508" name="Line 12"/>
            <p:cNvSpPr>
              <a:spLocks noChangeShapeType="1"/>
            </p:cNvSpPr>
            <p:nvPr/>
          </p:nvSpPr>
          <p:spPr bwMode="auto">
            <a:xfrm>
              <a:off x="3147" y="1728"/>
              <a:ext cx="8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4509" name="Rectangle 13"/>
            <p:cNvSpPr>
              <a:spLocks noChangeArrowheads="1"/>
            </p:cNvSpPr>
            <p:nvPr/>
          </p:nvSpPr>
          <p:spPr bwMode="auto">
            <a:xfrm>
              <a:off x="4361" y="3737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234510" name="Rectangle 14"/>
            <p:cNvSpPr>
              <a:spLocks noChangeArrowheads="1"/>
            </p:cNvSpPr>
            <p:nvPr/>
          </p:nvSpPr>
          <p:spPr bwMode="auto">
            <a:xfrm>
              <a:off x="2863" y="1577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234511" name="Oval 15"/>
            <p:cNvSpPr>
              <a:spLocks noChangeArrowheads="1"/>
            </p:cNvSpPr>
            <p:nvPr/>
          </p:nvSpPr>
          <p:spPr bwMode="auto">
            <a:xfrm>
              <a:off x="3996" y="166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4512" name="Line 16"/>
            <p:cNvSpPr>
              <a:spLocks noChangeShapeType="1"/>
            </p:cNvSpPr>
            <p:nvPr/>
          </p:nvSpPr>
          <p:spPr bwMode="auto">
            <a:xfrm>
              <a:off x="4044" y="1803"/>
              <a:ext cx="0" cy="19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4513" name="Rectangle 17"/>
            <p:cNvSpPr>
              <a:spLocks noChangeArrowheads="1"/>
            </p:cNvSpPr>
            <p:nvPr/>
          </p:nvSpPr>
          <p:spPr bwMode="auto">
            <a:xfrm>
              <a:off x="3881" y="3737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234514" name="Rectangle 18"/>
            <p:cNvSpPr>
              <a:spLocks noChangeArrowheads="1"/>
            </p:cNvSpPr>
            <p:nvPr/>
          </p:nvSpPr>
          <p:spPr bwMode="auto">
            <a:xfrm>
              <a:off x="2863" y="224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234515" name="Line 19"/>
            <p:cNvSpPr>
              <a:spLocks noChangeShapeType="1"/>
            </p:cNvSpPr>
            <p:nvPr/>
          </p:nvSpPr>
          <p:spPr bwMode="auto">
            <a:xfrm>
              <a:off x="3147" y="2400"/>
              <a:ext cx="131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4516" name="Line 20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4517" name="Oval 21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234518" name="Group 22"/>
          <p:cNvGrpSpPr>
            <a:grpSpLocks/>
          </p:cNvGrpSpPr>
          <p:nvPr/>
        </p:nvGrpSpPr>
        <p:grpSpPr bwMode="auto">
          <a:xfrm>
            <a:off x="6538913" y="1817688"/>
            <a:ext cx="2259012" cy="4508500"/>
            <a:chOff x="4119" y="1145"/>
            <a:chExt cx="1423" cy="2840"/>
          </a:xfrm>
        </p:grpSpPr>
        <p:sp>
          <p:nvSpPr>
            <p:cNvPr id="234519" name="Freeform 23"/>
            <p:cNvSpPr>
              <a:spLocks/>
            </p:cNvSpPr>
            <p:nvPr/>
          </p:nvSpPr>
          <p:spPr bwMode="auto">
            <a:xfrm>
              <a:off x="4365" y="1440"/>
              <a:ext cx="1177" cy="14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8" y="447"/>
                </a:cxn>
                <a:cxn ang="0">
                  <a:pos x="581" y="915"/>
                </a:cxn>
                <a:cxn ang="0">
                  <a:pos x="1003" y="1409"/>
                </a:cxn>
                <a:cxn ang="0">
                  <a:pos x="1208" y="1594"/>
                </a:cxn>
                <a:cxn ang="0">
                  <a:pos x="1392" y="1680"/>
                </a:cxn>
              </a:cxnLst>
              <a:rect l="0" t="0" r="r" b="b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800" cap="rnd" cmpd="sng">
              <a:solidFill>
                <a:srgbClr val="99CC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34520" name="Rectangle 24"/>
            <p:cNvSpPr>
              <a:spLocks noChangeArrowheads="1"/>
            </p:cNvSpPr>
            <p:nvPr/>
          </p:nvSpPr>
          <p:spPr bwMode="auto">
            <a:xfrm>
              <a:off x="4217" y="1145"/>
              <a:ext cx="27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D’</a:t>
              </a:r>
            </a:p>
          </p:txBody>
        </p:sp>
        <p:sp>
          <p:nvSpPr>
            <p:cNvPr id="234521" name="Oval 25"/>
            <p:cNvSpPr>
              <a:spLocks noChangeArrowheads="1"/>
            </p:cNvSpPr>
            <p:nvPr/>
          </p:nvSpPr>
          <p:spPr bwMode="auto">
            <a:xfrm>
              <a:off x="4464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4522" name="Rectangle 26"/>
            <p:cNvSpPr>
              <a:spLocks noChangeArrowheads="1"/>
            </p:cNvSpPr>
            <p:nvPr/>
          </p:nvSpPr>
          <p:spPr bwMode="auto">
            <a:xfrm>
              <a:off x="4889" y="3737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234523" name="Line 27"/>
            <p:cNvSpPr>
              <a:spLocks noChangeShapeType="1"/>
            </p:cNvSpPr>
            <p:nvPr/>
          </p:nvSpPr>
          <p:spPr bwMode="auto">
            <a:xfrm>
              <a:off x="499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4524" name="Oval 28"/>
            <p:cNvSpPr>
              <a:spLocks noChangeArrowheads="1"/>
            </p:cNvSpPr>
            <p:nvPr/>
          </p:nvSpPr>
          <p:spPr bwMode="auto">
            <a:xfrm>
              <a:off x="4944" y="2352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4525" name="Line 29"/>
            <p:cNvSpPr>
              <a:spLocks noChangeShapeType="1"/>
            </p:cNvSpPr>
            <p:nvPr/>
          </p:nvSpPr>
          <p:spPr bwMode="auto">
            <a:xfrm>
              <a:off x="4119" y="1728"/>
              <a:ext cx="3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4526" name="Line 30"/>
            <p:cNvSpPr>
              <a:spLocks noChangeShapeType="1"/>
            </p:cNvSpPr>
            <p:nvPr/>
          </p:nvSpPr>
          <p:spPr bwMode="auto">
            <a:xfrm>
              <a:off x="4551" y="2400"/>
              <a:ext cx="4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4527" name="Line 31"/>
            <p:cNvSpPr>
              <a:spLocks noChangeShapeType="1"/>
            </p:cNvSpPr>
            <p:nvPr/>
          </p:nvSpPr>
          <p:spPr bwMode="auto">
            <a:xfrm>
              <a:off x="4512" y="1791"/>
              <a:ext cx="0" cy="5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34528" name="Text Box 32"/>
          <p:cNvSpPr txBox="1">
            <a:spLocks noChangeArrowheads="1"/>
          </p:cNvSpPr>
          <p:nvPr/>
        </p:nvSpPr>
        <p:spPr bwMode="auto">
          <a:xfrm>
            <a:off x="1055688" y="547688"/>
            <a:ext cx="7097712" cy="4095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Cambios en la demanda </a:t>
            </a:r>
          </a:p>
        </p:txBody>
      </p:sp>
      <p:sp>
        <p:nvSpPr>
          <p:cNvPr id="234530" name="Rectangle 34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097088"/>
            <a:ext cx="3813175" cy="3846512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400"/>
              <a:t>La renta aumenta:</a:t>
            </a:r>
            <a:endParaRPr lang="en-US" sz="2800"/>
          </a:p>
          <a:p>
            <a:pPr lvl="1">
              <a:spcBef>
                <a:spcPct val="70000"/>
              </a:spcBef>
            </a:pPr>
            <a:r>
              <a:rPr lang="en-US" sz="2000"/>
              <a:t>A </a:t>
            </a:r>
            <a:r>
              <a:rPr lang="en-US" sz="2000" i="1"/>
              <a:t>P</a:t>
            </a:r>
            <a:r>
              <a:rPr lang="en-US" sz="2000" i="1" baseline="-25000"/>
              <a:t>1</a:t>
            </a:r>
            <a:r>
              <a:rPr lang="en-US" sz="2000"/>
              <a:t>, se produce </a:t>
            </a:r>
            <a:r>
              <a:rPr lang="en-US" sz="2000" i="1"/>
              <a:t>Q</a:t>
            </a:r>
            <a:r>
              <a:rPr lang="en-US" sz="2000" i="1" baseline="-25000"/>
              <a:t>2</a:t>
            </a:r>
            <a:endParaRPr lang="en-US" sz="2000"/>
          </a:p>
          <a:p>
            <a:pPr lvl="1">
              <a:spcBef>
                <a:spcPct val="70000"/>
              </a:spcBef>
            </a:pPr>
            <a:r>
              <a:rPr lang="en-US" sz="2000"/>
              <a:t>A </a:t>
            </a:r>
            <a:r>
              <a:rPr lang="en-US" sz="2000" i="1"/>
              <a:t>P</a:t>
            </a:r>
            <a:r>
              <a:rPr lang="en-US" sz="2000" i="1" baseline="-25000"/>
              <a:t>2</a:t>
            </a:r>
            <a:r>
              <a:rPr lang="en-US" sz="2000"/>
              <a:t>, se produce </a:t>
            </a:r>
            <a:r>
              <a:rPr lang="en-US" sz="2000" i="1"/>
              <a:t>Q</a:t>
            </a:r>
            <a:r>
              <a:rPr lang="en-US" sz="2000" i="1" baseline="-25000"/>
              <a:t>1</a:t>
            </a:r>
            <a:endParaRPr lang="en-US" sz="2000"/>
          </a:p>
          <a:p>
            <a:pPr lvl="1">
              <a:spcBef>
                <a:spcPct val="70000"/>
              </a:spcBef>
            </a:pPr>
            <a:r>
              <a:rPr lang="en-US" sz="2000"/>
              <a:t>La curva de demanda se desplaza hacia la derecha.</a:t>
            </a:r>
          </a:p>
          <a:p>
            <a:pPr lvl="1">
              <a:spcBef>
                <a:spcPct val="70000"/>
              </a:spcBef>
            </a:pPr>
            <a:r>
              <a:rPr lang="en-US" sz="2000"/>
              <a:t>Mayor cantidad de compras a cualquier precio en </a:t>
            </a:r>
            <a:r>
              <a:rPr lang="en-US" sz="2000" i="1"/>
              <a:t>D’</a:t>
            </a:r>
            <a:r>
              <a:rPr lang="en-US" sz="2000"/>
              <a:t> que en </a:t>
            </a:r>
            <a:r>
              <a:rPr lang="en-US" sz="2000" i="1"/>
              <a:t>D.</a:t>
            </a:r>
            <a:endParaRPr lang="en-US" sz="2000"/>
          </a:p>
          <a:p>
            <a:endParaRPr lang="en-US" sz="2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4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4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4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4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3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 microeconomía se ocupa de: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La conducta de unidades individuales.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75000"/>
            </a:pPr>
            <a:r>
              <a:rPr lang="en-US"/>
              <a:t>A la hora de comprar:</a:t>
            </a:r>
          </a:p>
          <a:p>
            <a:pPr lvl="3">
              <a:lnSpc>
                <a:spcPct val="90000"/>
              </a:lnSpc>
              <a:buSzPct val="75000"/>
            </a:pPr>
            <a:r>
              <a:rPr lang="en-US"/>
              <a:t>¿Cómo decidimos qué comprar?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75000"/>
            </a:pPr>
            <a:r>
              <a:rPr lang="en-US"/>
              <a:t>A la hora de producir:</a:t>
            </a:r>
          </a:p>
          <a:p>
            <a:pPr lvl="3">
              <a:lnSpc>
                <a:spcPct val="90000"/>
              </a:lnSpc>
              <a:buSzPct val="75000"/>
            </a:pPr>
            <a:r>
              <a:rPr lang="en-US"/>
              <a:t>¿Cómo decidimos qué producir?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/>
              <a:t>Los mercados: la interrelación de los consumidores y los productores.</a:t>
            </a:r>
          </a:p>
          <a:p>
            <a:pPr lvl="3">
              <a:lnSpc>
                <a:spcPct val="90000"/>
              </a:lnSpc>
              <a:buSzPct val="75000"/>
              <a:buFontTx/>
              <a:buNone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3388" y="1606550"/>
            <a:ext cx="8139112" cy="4343400"/>
          </a:xfrm>
          <a:noFill/>
          <a:ln/>
        </p:spPr>
        <p:txBody>
          <a:bodyPr/>
          <a:lstStyle/>
          <a:p>
            <a:pPr lvl="1">
              <a:buSzPct val="75000"/>
            </a:pPr>
            <a:r>
              <a:rPr lang="en-US"/>
              <a:t>Las </a:t>
            </a:r>
            <a:r>
              <a:rPr lang="en-US">
                <a:solidFill>
                  <a:srgbClr val="FF3300"/>
                </a:solidFill>
              </a:rPr>
              <a:t>variaciones en la demanda</a:t>
            </a:r>
            <a:r>
              <a:rPr lang="en-US"/>
              <a:t> se muestran mediante los desplazamientos de la curva de demanda.</a:t>
            </a:r>
          </a:p>
          <a:p>
            <a:pPr lvl="1">
              <a:buSzPct val="75000"/>
              <a:buFont typeface="Wingdings" pitchFamily="2" charset="2"/>
              <a:buNone/>
            </a:pPr>
            <a:endParaRPr lang="en-US"/>
          </a:p>
          <a:p>
            <a:pPr lvl="1">
              <a:buSzPct val="75000"/>
            </a:pPr>
            <a:r>
              <a:rPr lang="en-US" i="1"/>
              <a:t>Las </a:t>
            </a:r>
            <a:r>
              <a:rPr lang="en-US" i="1">
                <a:solidFill>
                  <a:srgbClr val="FF3300"/>
                </a:solidFill>
              </a:rPr>
              <a:t>variaciones en la cantidad demandada</a:t>
            </a:r>
            <a:r>
              <a:rPr lang="en-US" i="1"/>
              <a:t> </a:t>
            </a:r>
            <a:r>
              <a:rPr lang="en-US"/>
              <a:t>se observan mediante los movimientos a lo largo de la curva de demanda.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 mecanismo del mercado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8598" name="Line 6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2228850" y="596900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5416550" y="5873750"/>
            <a:ext cx="12287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Cantidad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grpSp>
        <p:nvGrpSpPr>
          <p:cNvPr id="238601" name="Group 9"/>
          <p:cNvGrpSpPr>
            <a:grpSpLocks/>
          </p:cNvGrpSpPr>
          <p:nvPr/>
        </p:nvGrpSpPr>
        <p:grpSpPr bwMode="auto">
          <a:xfrm>
            <a:off x="3124200" y="1905000"/>
            <a:ext cx="3402013" cy="3659188"/>
            <a:chOff x="1968" y="1200"/>
            <a:chExt cx="2143" cy="2305"/>
          </a:xfrm>
        </p:grpSpPr>
        <p:sp>
          <p:nvSpPr>
            <p:cNvPr id="238602" name="Freeform 10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587"/>
                </a:cxn>
                <a:cxn ang="0">
                  <a:pos x="782" y="1203"/>
                </a:cxn>
                <a:cxn ang="0">
                  <a:pos x="1349" y="1852"/>
                </a:cxn>
                <a:cxn ang="0">
                  <a:pos x="1625" y="2095"/>
                </a:cxn>
                <a:cxn ang="0">
                  <a:pos x="1872" y="2208"/>
                </a:cxn>
              </a:cxnLst>
              <a:rect l="0" t="0" r="r" b="b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38603" name="Rectangle 11"/>
            <p:cNvSpPr>
              <a:spLocks noChangeArrowheads="1"/>
            </p:cNvSpPr>
            <p:nvPr/>
          </p:nvSpPr>
          <p:spPr bwMode="auto">
            <a:xfrm>
              <a:off x="3881" y="3257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</p:grpSp>
      <p:grpSp>
        <p:nvGrpSpPr>
          <p:cNvPr id="238604" name="Group 12"/>
          <p:cNvGrpSpPr>
            <a:grpSpLocks/>
          </p:cNvGrpSpPr>
          <p:nvPr/>
        </p:nvGrpSpPr>
        <p:grpSpPr bwMode="auto">
          <a:xfrm>
            <a:off x="2209800" y="1782763"/>
            <a:ext cx="3676650" cy="3476625"/>
            <a:chOff x="1392" y="1123"/>
            <a:chExt cx="2316" cy="2190"/>
          </a:xfrm>
        </p:grpSpPr>
        <p:sp>
          <p:nvSpPr>
            <p:cNvPr id="238605" name="Freeform 13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587" y="1512"/>
                </a:cxn>
                <a:cxn ang="0">
                  <a:pos x="1203" y="1090"/>
                </a:cxn>
                <a:cxn ang="0">
                  <a:pos x="1852" y="523"/>
                </a:cxn>
                <a:cxn ang="0">
                  <a:pos x="2095" y="247"/>
                </a:cxn>
                <a:cxn ang="0">
                  <a:pos x="2208" y="0"/>
                </a:cxn>
              </a:cxnLst>
              <a:rect l="0" t="0" r="r" b="b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38606" name="Rectangle 14"/>
            <p:cNvSpPr>
              <a:spLocks noChangeArrowheads="1"/>
            </p:cNvSpPr>
            <p:nvPr/>
          </p:nvSpPr>
          <p:spPr bwMode="auto">
            <a:xfrm>
              <a:off x="3487" y="1123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238607" name="Group 15"/>
          <p:cNvGrpSpPr>
            <a:grpSpLocks/>
          </p:cNvGrpSpPr>
          <p:nvPr/>
        </p:nvGrpSpPr>
        <p:grpSpPr bwMode="auto">
          <a:xfrm>
            <a:off x="1801813" y="2592388"/>
            <a:ext cx="7205662" cy="3695700"/>
            <a:chOff x="1135" y="1633"/>
            <a:chExt cx="4539" cy="2328"/>
          </a:xfrm>
        </p:grpSpPr>
        <p:sp>
          <p:nvSpPr>
            <p:cNvPr id="238608" name="Rectangle 16"/>
            <p:cNvSpPr>
              <a:spLocks noChangeArrowheads="1"/>
            </p:cNvSpPr>
            <p:nvPr/>
          </p:nvSpPr>
          <p:spPr bwMode="auto">
            <a:xfrm>
              <a:off x="3712" y="1633"/>
              <a:ext cx="1962" cy="110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Las curvas se cortan en el </a:t>
              </a:r>
            </a:p>
            <a:p>
              <a:pPr algn="ctr"/>
              <a:r>
                <a:rPr lang="en-US" sz="1800" b="1">
                  <a:latin typeface="Arial" charset="0"/>
                </a:rPr>
                <a:t>precio de equilibrio (o que</a:t>
              </a:r>
            </a:p>
            <a:p>
              <a:pPr algn="ctr"/>
              <a:r>
                <a:rPr lang="en-US" sz="1800" b="1">
                  <a:latin typeface="Arial" charset="0"/>
                </a:rPr>
                <a:t> vacía el mercado). En </a:t>
              </a:r>
              <a:r>
                <a:rPr lang="en-US" sz="1800" b="1" i="1">
                  <a:latin typeface="Arial" charset="0"/>
                </a:rPr>
                <a:t>P</a:t>
              </a:r>
              <a:r>
                <a:rPr lang="en-US" sz="1800" b="1" i="1" baseline="-25000">
                  <a:latin typeface="Arial" charset="0"/>
                </a:rPr>
                <a:t>0</a:t>
              </a:r>
              <a:r>
                <a:rPr lang="en-US" sz="1800" b="1" i="1">
                  <a:latin typeface="Arial" charset="0"/>
                </a:rPr>
                <a:t>, </a:t>
              </a:r>
            </a:p>
            <a:p>
              <a:pPr algn="ctr"/>
              <a:r>
                <a:rPr lang="en-US" sz="1800" b="1">
                  <a:latin typeface="Arial" charset="0"/>
                </a:rPr>
                <a:t>la cantidad ofrecida y </a:t>
              </a:r>
            </a:p>
            <a:p>
              <a:pPr algn="ctr"/>
              <a:r>
                <a:rPr lang="en-US" sz="1800" b="1">
                  <a:latin typeface="Arial" charset="0"/>
                </a:rPr>
                <a:t>la demandada son </a:t>
              </a:r>
            </a:p>
            <a:p>
              <a:pPr algn="ctr"/>
              <a:r>
                <a:rPr lang="en-US" sz="1800" b="1">
                  <a:latin typeface="Arial" charset="0"/>
                </a:rPr>
                <a:t>exactamente iguales (</a:t>
              </a:r>
              <a:r>
                <a:rPr lang="en-US" sz="1800" b="1" i="1">
                  <a:latin typeface="Arial" charset="0"/>
                </a:rPr>
                <a:t>Q</a:t>
              </a:r>
              <a:r>
                <a:rPr lang="en-US" sz="1800" b="1" i="1" baseline="-25000">
                  <a:latin typeface="Arial" charset="0"/>
                </a:rPr>
                <a:t>0</a:t>
              </a:r>
              <a:r>
                <a:rPr lang="en-US" sz="1800" b="1">
                  <a:latin typeface="Arial" charset="0"/>
                </a:rPr>
                <a:t>)</a:t>
              </a:r>
              <a:r>
                <a:rPr lang="en-US" sz="1800" b="1" i="1">
                  <a:latin typeface="Arial" charset="0"/>
                </a:rPr>
                <a:t> . </a:t>
              </a:r>
            </a:p>
          </p:txBody>
        </p:sp>
        <p:sp>
          <p:nvSpPr>
            <p:cNvPr id="238609" name="Line 17"/>
            <p:cNvSpPr>
              <a:spLocks noChangeShapeType="1"/>
            </p:cNvSpPr>
            <p:nvPr/>
          </p:nvSpPr>
          <p:spPr bwMode="auto">
            <a:xfrm flipH="1">
              <a:off x="1371" y="2400"/>
              <a:ext cx="13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8610" name="Oval 18"/>
            <p:cNvSpPr>
              <a:spLocks noChangeArrowheads="1"/>
            </p:cNvSpPr>
            <p:nvPr/>
          </p:nvSpPr>
          <p:spPr bwMode="auto">
            <a:xfrm>
              <a:off x="2688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8611" name="Rectangle 19"/>
            <p:cNvSpPr>
              <a:spLocks noChangeArrowheads="1"/>
            </p:cNvSpPr>
            <p:nvPr/>
          </p:nvSpPr>
          <p:spPr bwMode="auto">
            <a:xfrm>
              <a:off x="1135" y="2227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238612" name="Rectangle 20"/>
            <p:cNvSpPr>
              <a:spLocks noChangeArrowheads="1"/>
            </p:cNvSpPr>
            <p:nvPr/>
          </p:nvSpPr>
          <p:spPr bwMode="auto">
            <a:xfrm>
              <a:off x="2585" y="3713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238613" name="Line 21"/>
            <p:cNvSpPr>
              <a:spLocks noChangeShapeType="1"/>
            </p:cNvSpPr>
            <p:nvPr/>
          </p:nvSpPr>
          <p:spPr bwMode="auto">
            <a:xfrm>
              <a:off x="2736" y="2475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38614" name="Rectangle 22"/>
          <p:cNvSpPr>
            <a:spLocks noChangeArrowheads="1"/>
          </p:cNvSpPr>
          <p:nvPr/>
        </p:nvSpPr>
        <p:spPr bwMode="auto">
          <a:xfrm>
            <a:off x="806450" y="1663700"/>
            <a:ext cx="1366838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Precio</a:t>
            </a:r>
          </a:p>
          <a:p>
            <a:pPr algn="ctr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(Euros por unidad)</a:t>
            </a:r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04850" y="1333500"/>
            <a:ext cx="7829550" cy="4610100"/>
          </a:xfrm>
        </p:spPr>
        <p:txBody>
          <a:bodyPr/>
          <a:lstStyle/>
          <a:p>
            <a:r>
              <a:rPr lang="es-ES"/>
              <a:t>Características del precio de equilibrio (o que vacía el mercado):</a:t>
            </a:r>
            <a:r>
              <a:rPr lang="en-US"/>
              <a:t> </a:t>
            </a:r>
          </a:p>
          <a:p>
            <a:pPr lvl="1"/>
            <a:r>
              <a:rPr lang="en-US"/>
              <a:t>Q</a:t>
            </a:r>
            <a:r>
              <a:rPr lang="en-US" baseline="-25000"/>
              <a:t>D</a:t>
            </a:r>
            <a:r>
              <a:rPr lang="en-US"/>
              <a:t> = Q</a:t>
            </a:r>
            <a:r>
              <a:rPr lang="en-US" baseline="-25000"/>
              <a:t>S</a:t>
            </a:r>
            <a:endParaRPr lang="en-US"/>
          </a:p>
          <a:p>
            <a:pPr lvl="1"/>
            <a:r>
              <a:rPr lang="en-US"/>
              <a:t>No escasez.</a:t>
            </a:r>
          </a:p>
          <a:p>
            <a:pPr lvl="1"/>
            <a:r>
              <a:rPr lang="en-US"/>
              <a:t>No exceso de oferta.</a:t>
            </a:r>
          </a:p>
          <a:p>
            <a:pPr lvl="1"/>
            <a:r>
              <a:rPr lang="en-US"/>
              <a:t>No hay presiones para que varíe el precio.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46790" name="Group 6"/>
          <p:cNvGrpSpPr>
            <a:grpSpLocks/>
          </p:cNvGrpSpPr>
          <p:nvPr/>
        </p:nvGrpSpPr>
        <p:grpSpPr bwMode="auto">
          <a:xfrm>
            <a:off x="3124200" y="1905000"/>
            <a:ext cx="3402013" cy="3659188"/>
            <a:chOff x="1968" y="1200"/>
            <a:chExt cx="2143" cy="2305"/>
          </a:xfrm>
        </p:grpSpPr>
        <p:sp>
          <p:nvSpPr>
            <p:cNvPr id="246791" name="Freeform 7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587"/>
                </a:cxn>
                <a:cxn ang="0">
                  <a:pos x="782" y="1203"/>
                </a:cxn>
                <a:cxn ang="0">
                  <a:pos x="1349" y="1852"/>
                </a:cxn>
                <a:cxn ang="0">
                  <a:pos x="1625" y="2095"/>
                </a:cxn>
                <a:cxn ang="0">
                  <a:pos x="1872" y="2208"/>
                </a:cxn>
              </a:cxnLst>
              <a:rect l="0" t="0" r="r" b="b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46792" name="Rectangle 8"/>
            <p:cNvSpPr>
              <a:spLocks noChangeArrowheads="1"/>
            </p:cNvSpPr>
            <p:nvPr/>
          </p:nvSpPr>
          <p:spPr bwMode="auto">
            <a:xfrm>
              <a:off x="3881" y="3257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  <a:endParaRPr lang="en-US" b="1" i="1">
                <a:latin typeface="Arial" charset="0"/>
              </a:endParaRPr>
            </a:p>
          </p:txBody>
        </p:sp>
      </p:grpSp>
      <p:grpSp>
        <p:nvGrpSpPr>
          <p:cNvPr id="246793" name="Group 9"/>
          <p:cNvGrpSpPr>
            <a:grpSpLocks/>
          </p:cNvGrpSpPr>
          <p:nvPr/>
        </p:nvGrpSpPr>
        <p:grpSpPr bwMode="auto">
          <a:xfrm>
            <a:off x="2209800" y="1782763"/>
            <a:ext cx="3676650" cy="3476625"/>
            <a:chOff x="1392" y="1123"/>
            <a:chExt cx="2316" cy="2190"/>
          </a:xfrm>
        </p:grpSpPr>
        <p:sp>
          <p:nvSpPr>
            <p:cNvPr id="246794" name="Freeform 10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587" y="1512"/>
                </a:cxn>
                <a:cxn ang="0">
                  <a:pos x="1203" y="1090"/>
                </a:cxn>
                <a:cxn ang="0">
                  <a:pos x="1852" y="523"/>
                </a:cxn>
                <a:cxn ang="0">
                  <a:pos x="2095" y="247"/>
                </a:cxn>
                <a:cxn ang="0">
                  <a:pos x="2208" y="0"/>
                </a:cxn>
              </a:cxnLst>
              <a:rect l="0" t="0" r="r" b="b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46795" name="Rectangle 11"/>
            <p:cNvSpPr>
              <a:spLocks noChangeArrowheads="1"/>
            </p:cNvSpPr>
            <p:nvPr/>
          </p:nvSpPr>
          <p:spPr bwMode="auto">
            <a:xfrm>
              <a:off x="3487" y="1123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  <a:endParaRPr lang="en-US" b="1" i="1">
                <a:latin typeface="Arial" charset="0"/>
              </a:endParaRPr>
            </a:p>
          </p:txBody>
        </p:sp>
      </p:grpSp>
      <p:sp>
        <p:nvSpPr>
          <p:cNvPr id="246796" name="Rectangle 12"/>
          <p:cNvSpPr>
            <a:spLocks noChangeArrowheads="1"/>
          </p:cNvSpPr>
          <p:nvPr/>
        </p:nvSpPr>
        <p:spPr bwMode="auto">
          <a:xfrm>
            <a:off x="3598863" y="5892800"/>
            <a:ext cx="4699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  <a:r>
              <a:rPr lang="en-US" sz="2000" b="1" i="1" baseline="-25000">
                <a:latin typeface="Arial" charset="0"/>
              </a:rPr>
              <a:t>1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246797" name="Rectangle 13"/>
          <p:cNvSpPr>
            <a:spLocks noChangeArrowheads="1"/>
          </p:cNvSpPr>
          <p:nvPr/>
        </p:nvSpPr>
        <p:spPr bwMode="auto">
          <a:xfrm>
            <a:off x="6175375" y="1531938"/>
            <a:ext cx="2663825" cy="279082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Suponiendo que el precio es P</a:t>
            </a:r>
            <a:r>
              <a:rPr lang="en-US" sz="1600" b="1" baseline="-25000">
                <a:latin typeface="Arial" charset="0"/>
              </a:rPr>
              <a:t>1</a:t>
            </a:r>
            <a:r>
              <a:rPr lang="en-US" sz="1600" b="1">
                <a:latin typeface="Arial" charset="0"/>
              </a:rPr>
              <a:t>, entonces: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1) Q</a:t>
            </a:r>
            <a:r>
              <a:rPr lang="en-US" sz="1600" b="1" baseline="-25000">
                <a:latin typeface="Arial" charset="0"/>
              </a:rPr>
              <a:t>s</a:t>
            </a:r>
            <a:r>
              <a:rPr lang="en-US" sz="1600" b="1">
                <a:latin typeface="Arial" charset="0"/>
              </a:rPr>
              <a:t> : Q</a:t>
            </a:r>
            <a:r>
              <a:rPr lang="en-US" sz="1600" b="1" baseline="-25000">
                <a:latin typeface="Arial" charset="0"/>
              </a:rPr>
              <a:t>1</a:t>
            </a:r>
            <a:r>
              <a:rPr lang="en-US" sz="1600" b="1">
                <a:latin typeface="Arial" charset="0"/>
              </a:rPr>
              <a:t> &gt; Q</a:t>
            </a:r>
            <a:r>
              <a:rPr lang="en-US" sz="1600" b="1" baseline="-25000">
                <a:latin typeface="Arial" charset="0"/>
              </a:rPr>
              <a:t>d</a:t>
            </a:r>
            <a:r>
              <a:rPr lang="en-US" sz="1600" b="1">
                <a:latin typeface="Arial" charset="0"/>
              </a:rPr>
              <a:t> : Q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>
                <a:latin typeface="Arial" charset="0"/>
              </a:rPr>
              <a:t> 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2) El excedente es Q</a:t>
            </a:r>
            <a:r>
              <a:rPr lang="en-US" sz="1600" b="1" baseline="-25000">
                <a:latin typeface="Arial" charset="0"/>
              </a:rPr>
              <a:t>1</a:t>
            </a:r>
            <a:r>
              <a:rPr lang="en-US" sz="1600" b="1">
                <a:latin typeface="Arial" charset="0"/>
              </a:rPr>
              <a:t>:Q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>
                <a:latin typeface="Arial" charset="0"/>
              </a:rPr>
              <a:t>.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3) Los productores bajan los precios.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4) La cantidad ofertada disminuye mientras que la cantidad demandada aumenta.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5) Equilibrio en </a:t>
            </a:r>
            <a:r>
              <a:rPr lang="en-US" sz="1600" b="1" i="1">
                <a:latin typeface="Arial" charset="0"/>
              </a:rPr>
              <a:t>P</a:t>
            </a:r>
            <a:r>
              <a:rPr lang="en-US" sz="1600" b="1" i="1" baseline="-25000">
                <a:latin typeface="Arial" charset="0"/>
              </a:rPr>
              <a:t>2</a:t>
            </a:r>
            <a:r>
              <a:rPr lang="en-US" sz="1600" b="1" i="1">
                <a:latin typeface="Arial" charset="0"/>
              </a:rPr>
              <a:t>Q</a:t>
            </a:r>
            <a:r>
              <a:rPr lang="en-US" sz="1600" b="1" i="1" baseline="-25000">
                <a:latin typeface="Arial" charset="0"/>
              </a:rPr>
              <a:t>3</a:t>
            </a:r>
            <a:endParaRPr lang="en-US" sz="1600" b="1">
              <a:latin typeface="Arial" charset="0"/>
            </a:endParaRPr>
          </a:p>
        </p:txBody>
      </p:sp>
      <p:sp>
        <p:nvSpPr>
          <p:cNvPr id="246798" name="Oval 14"/>
          <p:cNvSpPr>
            <a:spLocks noChangeArrowheads="1"/>
          </p:cNvSpPr>
          <p:nvPr/>
        </p:nvSpPr>
        <p:spPr bwMode="auto">
          <a:xfrm>
            <a:off x="5181600" y="2895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6799" name="Line 15"/>
          <p:cNvSpPr>
            <a:spLocks noChangeShapeType="1"/>
          </p:cNvSpPr>
          <p:nvPr/>
        </p:nvSpPr>
        <p:spPr bwMode="auto">
          <a:xfrm flipH="1">
            <a:off x="2176463" y="2971800"/>
            <a:ext cx="30130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6800" name="Rectangle 16"/>
          <p:cNvSpPr>
            <a:spLocks noChangeArrowheads="1"/>
          </p:cNvSpPr>
          <p:nvPr/>
        </p:nvSpPr>
        <p:spPr bwMode="auto">
          <a:xfrm>
            <a:off x="1784350" y="2697163"/>
            <a:ext cx="4429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  <a:r>
              <a:rPr lang="en-US" sz="2000" b="1" i="1" baseline="-25000">
                <a:latin typeface="Arial" charset="0"/>
              </a:rPr>
              <a:t>1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246801" name="Freeform 17"/>
          <p:cNvSpPr>
            <a:spLocks/>
          </p:cNvSpPr>
          <p:nvPr/>
        </p:nvSpPr>
        <p:spPr bwMode="auto">
          <a:xfrm>
            <a:off x="3811588" y="2744788"/>
            <a:ext cx="1449387" cy="153987"/>
          </a:xfrm>
          <a:custGeom>
            <a:avLst/>
            <a:gdLst/>
            <a:ahLst/>
            <a:cxnLst>
              <a:cxn ang="0">
                <a:pos x="912" y="96"/>
              </a:cxn>
              <a:cxn ang="0">
                <a:pos x="907" y="76"/>
              </a:cxn>
              <a:cxn ang="0">
                <a:pos x="891" y="61"/>
              </a:cxn>
              <a:cxn ang="0">
                <a:pos x="864" y="49"/>
              </a:cxn>
              <a:cxn ang="0">
                <a:pos x="832" y="46"/>
              </a:cxn>
              <a:cxn ang="0">
                <a:pos x="530" y="46"/>
              </a:cxn>
              <a:cxn ang="0">
                <a:pos x="499" y="43"/>
              </a:cxn>
              <a:cxn ang="0">
                <a:pos x="477" y="32"/>
              </a:cxn>
              <a:cxn ang="0">
                <a:pos x="461" y="17"/>
              </a:cxn>
              <a:cxn ang="0">
                <a:pos x="456" y="0"/>
              </a:cxn>
              <a:cxn ang="0">
                <a:pos x="451" y="17"/>
              </a:cxn>
              <a:cxn ang="0">
                <a:pos x="435" y="32"/>
              </a:cxn>
              <a:cxn ang="0">
                <a:pos x="408" y="43"/>
              </a:cxn>
              <a:cxn ang="0">
                <a:pos x="377" y="46"/>
              </a:cxn>
              <a:cxn ang="0">
                <a:pos x="74" y="46"/>
              </a:cxn>
              <a:cxn ang="0">
                <a:pos x="43" y="49"/>
              </a:cxn>
              <a:cxn ang="0">
                <a:pos x="21" y="61"/>
              </a:cxn>
              <a:cxn ang="0">
                <a:pos x="6" y="76"/>
              </a:cxn>
              <a:cxn ang="0">
                <a:pos x="0" y="96"/>
              </a:cxn>
            </a:cxnLst>
            <a:rect l="0" t="0" r="r" b="b"/>
            <a:pathLst>
              <a:path w="913" h="97">
                <a:moveTo>
                  <a:pt x="912" y="96"/>
                </a:moveTo>
                <a:lnTo>
                  <a:pt x="907" y="76"/>
                </a:lnTo>
                <a:lnTo>
                  <a:pt x="891" y="61"/>
                </a:lnTo>
                <a:lnTo>
                  <a:pt x="864" y="49"/>
                </a:lnTo>
                <a:lnTo>
                  <a:pt x="832" y="46"/>
                </a:lnTo>
                <a:lnTo>
                  <a:pt x="530" y="46"/>
                </a:lnTo>
                <a:lnTo>
                  <a:pt x="499" y="43"/>
                </a:lnTo>
                <a:lnTo>
                  <a:pt x="477" y="32"/>
                </a:lnTo>
                <a:lnTo>
                  <a:pt x="461" y="17"/>
                </a:lnTo>
                <a:lnTo>
                  <a:pt x="456" y="0"/>
                </a:lnTo>
                <a:lnTo>
                  <a:pt x="451" y="17"/>
                </a:lnTo>
                <a:lnTo>
                  <a:pt x="435" y="32"/>
                </a:lnTo>
                <a:lnTo>
                  <a:pt x="408" y="43"/>
                </a:lnTo>
                <a:lnTo>
                  <a:pt x="377" y="46"/>
                </a:lnTo>
                <a:lnTo>
                  <a:pt x="74" y="46"/>
                </a:lnTo>
                <a:lnTo>
                  <a:pt x="43" y="49"/>
                </a:lnTo>
                <a:lnTo>
                  <a:pt x="21" y="61"/>
                </a:lnTo>
                <a:lnTo>
                  <a:pt x="6" y="76"/>
                </a:ln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46802" name="Rectangle 18"/>
          <p:cNvSpPr>
            <a:spLocks noChangeArrowheads="1"/>
          </p:cNvSpPr>
          <p:nvPr/>
        </p:nvSpPr>
        <p:spPr bwMode="auto">
          <a:xfrm>
            <a:off x="3859213" y="2239963"/>
            <a:ext cx="17065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Arial" charset="0"/>
              </a:rPr>
              <a:t>Excedente</a:t>
            </a:r>
          </a:p>
        </p:txBody>
      </p:sp>
      <p:sp>
        <p:nvSpPr>
          <p:cNvPr id="246803" name="Oval 19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6804" name="Line 20"/>
          <p:cNvSpPr>
            <a:spLocks noChangeShapeType="1"/>
          </p:cNvSpPr>
          <p:nvPr/>
        </p:nvSpPr>
        <p:spPr bwMode="auto">
          <a:xfrm>
            <a:off x="3810000" y="3090863"/>
            <a:ext cx="0" cy="28908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6805" name="Rectangle 21"/>
          <p:cNvSpPr>
            <a:spLocks noChangeArrowheads="1"/>
          </p:cNvSpPr>
          <p:nvPr/>
        </p:nvSpPr>
        <p:spPr bwMode="auto">
          <a:xfrm>
            <a:off x="5100638" y="5892800"/>
            <a:ext cx="4699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  <a:r>
              <a:rPr lang="en-US" sz="2000" b="1" i="1" baseline="-25000">
                <a:latin typeface="Arial" charset="0"/>
              </a:rPr>
              <a:t>2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246806" name="Line 22"/>
          <p:cNvSpPr>
            <a:spLocks noChangeShapeType="1"/>
          </p:cNvSpPr>
          <p:nvPr/>
        </p:nvSpPr>
        <p:spPr bwMode="auto">
          <a:xfrm>
            <a:off x="5257800" y="3167063"/>
            <a:ext cx="0" cy="28146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46807" name="Group 23"/>
          <p:cNvGrpSpPr>
            <a:grpSpLocks/>
          </p:cNvGrpSpPr>
          <p:nvPr/>
        </p:nvGrpSpPr>
        <p:grpSpPr bwMode="auto">
          <a:xfrm>
            <a:off x="735013" y="1663700"/>
            <a:ext cx="6113462" cy="4640263"/>
            <a:chOff x="463" y="1048"/>
            <a:chExt cx="3851" cy="2923"/>
          </a:xfrm>
        </p:grpSpPr>
        <p:sp>
          <p:nvSpPr>
            <p:cNvPr id="246808" name="Line 24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809" name="Line 25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810" name="Rectangle 26"/>
            <p:cNvSpPr>
              <a:spLocks noChangeArrowheads="1"/>
            </p:cNvSpPr>
            <p:nvPr/>
          </p:nvSpPr>
          <p:spPr bwMode="auto">
            <a:xfrm>
              <a:off x="3531" y="3685"/>
              <a:ext cx="78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Cantidad</a:t>
              </a:r>
              <a:r>
                <a:rPr lang="en-US" b="1">
                  <a:latin typeface="Arial" charset="0"/>
                </a:rPr>
                <a:t> </a:t>
              </a:r>
            </a:p>
          </p:txBody>
        </p:sp>
        <p:sp>
          <p:nvSpPr>
            <p:cNvPr id="246811" name="Rectangle 27"/>
            <p:cNvSpPr>
              <a:spLocks noChangeArrowheads="1"/>
            </p:cNvSpPr>
            <p:nvPr/>
          </p:nvSpPr>
          <p:spPr bwMode="auto">
            <a:xfrm>
              <a:off x="463" y="1048"/>
              <a:ext cx="906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Precio</a:t>
              </a:r>
            </a:p>
            <a:p>
              <a:pPr algn="ctr"/>
              <a:r>
                <a:rPr lang="en-US" sz="1800" b="1">
                  <a:latin typeface="Arial" charset="0"/>
                </a:rPr>
                <a:t>(dólares</a:t>
              </a:r>
            </a:p>
            <a:p>
              <a:pPr algn="ctr"/>
              <a:r>
                <a:rPr lang="en-US" sz="1800" b="1">
                  <a:latin typeface="Arial" charset="0"/>
                </a:rPr>
                <a:t>por unidad)</a:t>
              </a:r>
              <a:endParaRPr lang="en-US"/>
            </a:p>
          </p:txBody>
        </p:sp>
      </p:grpSp>
      <p:grpSp>
        <p:nvGrpSpPr>
          <p:cNvPr id="246812" name="Group 28"/>
          <p:cNvGrpSpPr>
            <a:grpSpLocks/>
          </p:cNvGrpSpPr>
          <p:nvPr/>
        </p:nvGrpSpPr>
        <p:grpSpPr bwMode="auto">
          <a:xfrm>
            <a:off x="1784350" y="3124200"/>
            <a:ext cx="3473450" cy="3162300"/>
            <a:chOff x="1124" y="1968"/>
            <a:chExt cx="2188" cy="1992"/>
          </a:xfrm>
        </p:grpSpPr>
        <p:sp>
          <p:nvSpPr>
            <p:cNvPr id="246813" name="AutoShape 29"/>
            <p:cNvSpPr>
              <a:spLocks noChangeArrowheads="1"/>
            </p:cNvSpPr>
            <p:nvPr/>
          </p:nvSpPr>
          <p:spPr bwMode="auto">
            <a:xfrm rot="16200000" flipH="1">
              <a:off x="2664" y="1944"/>
              <a:ext cx="240" cy="288"/>
            </a:xfrm>
            <a:prstGeom prst="rightArrow">
              <a:avLst>
                <a:gd name="adj1" fmla="val 50000"/>
                <a:gd name="adj2" fmla="val 47528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814" name="AutoShape 30"/>
            <p:cNvSpPr>
              <a:spLocks noChangeArrowheads="1"/>
            </p:cNvSpPr>
            <p:nvPr/>
          </p:nvSpPr>
          <p:spPr bwMode="auto">
            <a:xfrm>
              <a:off x="2448" y="3456"/>
              <a:ext cx="288" cy="288"/>
            </a:xfrm>
            <a:prstGeom prst="rightArrow">
              <a:avLst>
                <a:gd name="adj1" fmla="val 50000"/>
                <a:gd name="adj2" fmla="val 42042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815" name="AutoShape 31"/>
            <p:cNvSpPr>
              <a:spLocks noChangeArrowheads="1"/>
            </p:cNvSpPr>
            <p:nvPr/>
          </p:nvSpPr>
          <p:spPr bwMode="auto">
            <a:xfrm flipH="1">
              <a:off x="2813" y="3467"/>
              <a:ext cx="499" cy="244"/>
            </a:xfrm>
            <a:prstGeom prst="rightArrow">
              <a:avLst>
                <a:gd name="adj1" fmla="val 50000"/>
                <a:gd name="adj2" fmla="val 85979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816" name="Line 32"/>
            <p:cNvSpPr>
              <a:spLocks noChangeShapeType="1"/>
            </p:cNvSpPr>
            <p:nvPr/>
          </p:nvSpPr>
          <p:spPr bwMode="auto">
            <a:xfrm>
              <a:off x="2756" y="2414"/>
              <a:ext cx="0" cy="13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817" name="Oval 33"/>
            <p:cNvSpPr>
              <a:spLocks noChangeArrowheads="1"/>
            </p:cNvSpPr>
            <p:nvPr/>
          </p:nvSpPr>
          <p:spPr bwMode="auto">
            <a:xfrm>
              <a:off x="2708" y="2335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818" name="Line 34"/>
            <p:cNvSpPr>
              <a:spLocks noChangeShapeType="1"/>
            </p:cNvSpPr>
            <p:nvPr/>
          </p:nvSpPr>
          <p:spPr bwMode="auto">
            <a:xfrm>
              <a:off x="1411" y="2389"/>
              <a:ext cx="13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819" name="Rectangle 35"/>
            <p:cNvSpPr>
              <a:spLocks noChangeArrowheads="1"/>
            </p:cNvSpPr>
            <p:nvPr/>
          </p:nvSpPr>
          <p:spPr bwMode="auto">
            <a:xfrm>
              <a:off x="1124" y="2254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2</a:t>
              </a:r>
              <a:endParaRPr lang="en-US" b="1" i="1" baseline="-25000">
                <a:latin typeface="Arial" charset="0"/>
              </a:endParaRPr>
            </a:p>
          </p:txBody>
        </p:sp>
        <p:sp>
          <p:nvSpPr>
            <p:cNvPr id="246820" name="Rectangle 36"/>
            <p:cNvSpPr>
              <a:spLocks noChangeArrowheads="1"/>
            </p:cNvSpPr>
            <p:nvPr/>
          </p:nvSpPr>
          <p:spPr bwMode="auto">
            <a:xfrm>
              <a:off x="2635" y="3712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3</a:t>
              </a:r>
              <a:endParaRPr lang="en-US" b="1" i="1" baseline="-25000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50886" name="Group 6"/>
          <p:cNvGrpSpPr>
            <a:grpSpLocks/>
          </p:cNvGrpSpPr>
          <p:nvPr/>
        </p:nvGrpSpPr>
        <p:grpSpPr bwMode="auto">
          <a:xfrm>
            <a:off x="3124200" y="1905000"/>
            <a:ext cx="3438525" cy="3719513"/>
            <a:chOff x="1968" y="1200"/>
            <a:chExt cx="2166" cy="2343"/>
          </a:xfrm>
        </p:grpSpPr>
        <p:sp>
          <p:nvSpPr>
            <p:cNvPr id="250887" name="Freeform 7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587"/>
                </a:cxn>
                <a:cxn ang="0">
                  <a:pos x="782" y="1203"/>
                </a:cxn>
                <a:cxn ang="0">
                  <a:pos x="1349" y="1852"/>
                </a:cxn>
                <a:cxn ang="0">
                  <a:pos x="1625" y="2095"/>
                </a:cxn>
                <a:cxn ang="0">
                  <a:pos x="1872" y="2208"/>
                </a:cxn>
              </a:cxnLst>
              <a:rect l="0" t="0" r="r" b="b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50888" name="Rectangle 8"/>
            <p:cNvSpPr>
              <a:spLocks noChangeArrowheads="1"/>
            </p:cNvSpPr>
            <p:nvPr/>
          </p:nvSpPr>
          <p:spPr bwMode="auto">
            <a:xfrm>
              <a:off x="3881" y="325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D</a:t>
              </a:r>
            </a:p>
          </p:txBody>
        </p:sp>
      </p:grpSp>
      <p:grpSp>
        <p:nvGrpSpPr>
          <p:cNvPr id="250889" name="Group 9"/>
          <p:cNvGrpSpPr>
            <a:grpSpLocks/>
          </p:cNvGrpSpPr>
          <p:nvPr/>
        </p:nvGrpSpPr>
        <p:grpSpPr bwMode="auto">
          <a:xfrm>
            <a:off x="2209800" y="1782763"/>
            <a:ext cx="3709988" cy="3476625"/>
            <a:chOff x="1392" y="1123"/>
            <a:chExt cx="2337" cy="2190"/>
          </a:xfrm>
        </p:grpSpPr>
        <p:sp>
          <p:nvSpPr>
            <p:cNvPr id="250890" name="Freeform 10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587" y="1512"/>
                </a:cxn>
                <a:cxn ang="0">
                  <a:pos x="1203" y="1090"/>
                </a:cxn>
                <a:cxn ang="0">
                  <a:pos x="1852" y="523"/>
                </a:cxn>
                <a:cxn ang="0">
                  <a:pos x="2095" y="247"/>
                </a:cxn>
                <a:cxn ang="0">
                  <a:pos x="2208" y="0"/>
                </a:cxn>
              </a:cxnLst>
              <a:rect l="0" t="0" r="r" b="b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50891" name="Rectangle 11"/>
            <p:cNvSpPr>
              <a:spLocks noChangeArrowheads="1"/>
            </p:cNvSpPr>
            <p:nvPr/>
          </p:nvSpPr>
          <p:spPr bwMode="auto">
            <a:xfrm>
              <a:off x="3487" y="1123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250892" name="Group 12"/>
          <p:cNvGrpSpPr>
            <a:grpSpLocks/>
          </p:cNvGrpSpPr>
          <p:nvPr/>
        </p:nvGrpSpPr>
        <p:grpSpPr bwMode="auto">
          <a:xfrm>
            <a:off x="1801813" y="4560888"/>
            <a:ext cx="3751262" cy="1725612"/>
            <a:chOff x="1135" y="2873"/>
            <a:chExt cx="2363" cy="1087"/>
          </a:xfrm>
        </p:grpSpPr>
        <p:sp>
          <p:nvSpPr>
            <p:cNvPr id="250893" name="Oval 13"/>
            <p:cNvSpPr>
              <a:spLocks noChangeArrowheads="1"/>
            </p:cNvSpPr>
            <p:nvPr/>
          </p:nvSpPr>
          <p:spPr bwMode="auto">
            <a:xfrm>
              <a:off x="32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0894" name="Rectangle 14"/>
            <p:cNvSpPr>
              <a:spLocks noChangeArrowheads="1"/>
            </p:cNvSpPr>
            <p:nvPr/>
          </p:nvSpPr>
          <p:spPr bwMode="auto">
            <a:xfrm>
              <a:off x="1754" y="3712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  <a:endParaRPr lang="en-US" b="1" i="1" baseline="-25000">
                <a:latin typeface="Arial" charset="0"/>
              </a:endParaRPr>
            </a:p>
          </p:txBody>
        </p:sp>
        <p:sp>
          <p:nvSpPr>
            <p:cNvPr id="250895" name="Oval 15"/>
            <p:cNvSpPr>
              <a:spLocks noChangeArrowheads="1"/>
            </p:cNvSpPr>
            <p:nvPr/>
          </p:nvSpPr>
          <p:spPr bwMode="auto">
            <a:xfrm>
              <a:off x="1824" y="29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0896" name="Line 16"/>
            <p:cNvSpPr>
              <a:spLocks noChangeShapeType="1"/>
            </p:cNvSpPr>
            <p:nvPr/>
          </p:nvSpPr>
          <p:spPr bwMode="auto">
            <a:xfrm>
              <a:off x="1872" y="3051"/>
              <a:ext cx="0" cy="7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0897" name="Rectangle 17"/>
            <p:cNvSpPr>
              <a:spLocks noChangeArrowheads="1"/>
            </p:cNvSpPr>
            <p:nvPr/>
          </p:nvSpPr>
          <p:spPr bwMode="auto">
            <a:xfrm>
              <a:off x="3202" y="3712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  <a:endParaRPr lang="en-US" b="1" i="1" baseline="-25000">
                <a:latin typeface="Arial" charset="0"/>
              </a:endParaRPr>
            </a:p>
          </p:txBody>
        </p:sp>
        <p:sp>
          <p:nvSpPr>
            <p:cNvPr id="250898" name="Line 18"/>
            <p:cNvSpPr>
              <a:spLocks noChangeShapeType="1"/>
            </p:cNvSpPr>
            <p:nvPr/>
          </p:nvSpPr>
          <p:spPr bwMode="auto">
            <a:xfrm>
              <a:off x="3312" y="3051"/>
              <a:ext cx="0" cy="7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0899" name="Line 19"/>
            <p:cNvSpPr>
              <a:spLocks noChangeShapeType="1"/>
            </p:cNvSpPr>
            <p:nvPr/>
          </p:nvSpPr>
          <p:spPr bwMode="auto">
            <a:xfrm flipH="1">
              <a:off x="1426" y="3024"/>
              <a:ext cx="18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0900" name="Rectangle 20"/>
            <p:cNvSpPr>
              <a:spLocks noChangeArrowheads="1"/>
            </p:cNvSpPr>
            <p:nvPr/>
          </p:nvSpPr>
          <p:spPr bwMode="auto">
            <a:xfrm>
              <a:off x="1135" y="2873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250901" name="Freeform 21"/>
            <p:cNvSpPr>
              <a:spLocks/>
            </p:cNvSpPr>
            <p:nvPr/>
          </p:nvSpPr>
          <p:spPr bwMode="auto">
            <a:xfrm>
              <a:off x="1870" y="3027"/>
              <a:ext cx="1396" cy="191"/>
            </a:xfrm>
            <a:custGeom>
              <a:avLst/>
              <a:gdLst/>
              <a:ahLst/>
              <a:cxnLst>
                <a:cxn ang="0">
                  <a:pos x="1395" y="0"/>
                </a:cxn>
                <a:cxn ang="0">
                  <a:pos x="1385" y="36"/>
                </a:cxn>
                <a:cxn ang="0">
                  <a:pos x="1364" y="66"/>
                </a:cxn>
                <a:cxn ang="0">
                  <a:pos x="1327" y="87"/>
                </a:cxn>
                <a:cxn ang="0">
                  <a:pos x="1280" y="92"/>
                </a:cxn>
                <a:cxn ang="0">
                  <a:pos x="815" y="92"/>
                </a:cxn>
                <a:cxn ang="0">
                  <a:pos x="773" y="102"/>
                </a:cxn>
                <a:cxn ang="0">
                  <a:pos x="737" y="123"/>
                </a:cxn>
                <a:cxn ang="0">
                  <a:pos x="711" y="154"/>
                </a:cxn>
                <a:cxn ang="0">
                  <a:pos x="700" y="190"/>
                </a:cxn>
                <a:cxn ang="0">
                  <a:pos x="690" y="154"/>
                </a:cxn>
                <a:cxn ang="0">
                  <a:pos x="664" y="123"/>
                </a:cxn>
                <a:cxn ang="0">
                  <a:pos x="627" y="102"/>
                </a:cxn>
                <a:cxn ang="0">
                  <a:pos x="580" y="92"/>
                </a:cxn>
                <a:cxn ang="0">
                  <a:pos x="120" y="92"/>
                </a:cxn>
                <a:cxn ang="0">
                  <a:pos x="73" y="87"/>
                </a:cxn>
                <a:cxn ang="0">
                  <a:pos x="37" y="66"/>
                </a:cxn>
                <a:cxn ang="0">
                  <a:pos x="11" y="36"/>
                </a:cxn>
                <a:cxn ang="0">
                  <a:pos x="0" y="0"/>
                </a:cxn>
              </a:cxnLst>
              <a:rect l="0" t="0" r="r" b="b"/>
              <a:pathLst>
                <a:path w="1396" h="191">
                  <a:moveTo>
                    <a:pt x="1395" y="0"/>
                  </a:moveTo>
                  <a:lnTo>
                    <a:pt x="1385" y="36"/>
                  </a:lnTo>
                  <a:lnTo>
                    <a:pt x="1364" y="66"/>
                  </a:lnTo>
                  <a:lnTo>
                    <a:pt x="1327" y="87"/>
                  </a:lnTo>
                  <a:lnTo>
                    <a:pt x="1280" y="92"/>
                  </a:lnTo>
                  <a:lnTo>
                    <a:pt x="815" y="92"/>
                  </a:lnTo>
                  <a:lnTo>
                    <a:pt x="773" y="102"/>
                  </a:lnTo>
                  <a:lnTo>
                    <a:pt x="737" y="123"/>
                  </a:lnTo>
                  <a:lnTo>
                    <a:pt x="711" y="154"/>
                  </a:lnTo>
                  <a:lnTo>
                    <a:pt x="700" y="190"/>
                  </a:lnTo>
                  <a:lnTo>
                    <a:pt x="690" y="154"/>
                  </a:lnTo>
                  <a:lnTo>
                    <a:pt x="664" y="123"/>
                  </a:lnTo>
                  <a:lnTo>
                    <a:pt x="627" y="102"/>
                  </a:lnTo>
                  <a:lnTo>
                    <a:pt x="580" y="92"/>
                  </a:lnTo>
                  <a:lnTo>
                    <a:pt x="120" y="92"/>
                  </a:lnTo>
                  <a:lnTo>
                    <a:pt x="73" y="87"/>
                  </a:lnTo>
                  <a:lnTo>
                    <a:pt x="37" y="66"/>
                  </a:lnTo>
                  <a:lnTo>
                    <a:pt x="11" y="3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50902" name="Rectangle 22"/>
            <p:cNvSpPr>
              <a:spLocks noChangeArrowheads="1"/>
            </p:cNvSpPr>
            <p:nvPr/>
          </p:nvSpPr>
          <p:spPr bwMode="auto">
            <a:xfrm>
              <a:off x="2201" y="3139"/>
              <a:ext cx="8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latin typeface="Arial" charset="0"/>
                </a:rPr>
                <a:t>Escasez</a:t>
              </a:r>
            </a:p>
          </p:txBody>
        </p:sp>
      </p:grpSp>
      <p:grpSp>
        <p:nvGrpSpPr>
          <p:cNvPr id="250903" name="Group 23"/>
          <p:cNvGrpSpPr>
            <a:grpSpLocks/>
          </p:cNvGrpSpPr>
          <p:nvPr/>
        </p:nvGrpSpPr>
        <p:grpSpPr bwMode="auto">
          <a:xfrm>
            <a:off x="735013" y="1663700"/>
            <a:ext cx="6113462" cy="4640263"/>
            <a:chOff x="463" y="1048"/>
            <a:chExt cx="3851" cy="2923"/>
          </a:xfrm>
        </p:grpSpPr>
        <p:sp>
          <p:nvSpPr>
            <p:cNvPr id="250904" name="Line 24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0905" name="Line 25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0906" name="Rectangle 26"/>
            <p:cNvSpPr>
              <a:spLocks noChangeArrowheads="1"/>
            </p:cNvSpPr>
            <p:nvPr/>
          </p:nvSpPr>
          <p:spPr bwMode="auto">
            <a:xfrm>
              <a:off x="3531" y="3685"/>
              <a:ext cx="78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Cantidad</a:t>
              </a:r>
              <a:r>
                <a:rPr lang="en-US" b="1">
                  <a:latin typeface="Arial" charset="0"/>
                </a:rPr>
                <a:t> </a:t>
              </a:r>
            </a:p>
          </p:txBody>
        </p:sp>
        <p:sp>
          <p:nvSpPr>
            <p:cNvPr id="250907" name="Rectangle 27"/>
            <p:cNvSpPr>
              <a:spLocks noChangeArrowheads="1"/>
            </p:cNvSpPr>
            <p:nvPr/>
          </p:nvSpPr>
          <p:spPr bwMode="auto">
            <a:xfrm>
              <a:off x="463" y="1048"/>
              <a:ext cx="906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Precio</a:t>
              </a:r>
            </a:p>
            <a:p>
              <a:pPr algn="ctr"/>
              <a:r>
                <a:rPr lang="en-US" sz="1800" b="1">
                  <a:latin typeface="Arial" charset="0"/>
                </a:rPr>
                <a:t>(dólares</a:t>
              </a:r>
            </a:p>
            <a:p>
              <a:pPr algn="ctr"/>
              <a:r>
                <a:rPr lang="en-US" sz="1800" b="1">
                  <a:latin typeface="Arial" charset="0"/>
                </a:rPr>
                <a:t>por unidad)</a:t>
              </a:r>
              <a:endParaRPr lang="en-US"/>
            </a:p>
          </p:txBody>
        </p:sp>
      </p:grpSp>
      <p:sp>
        <p:nvSpPr>
          <p:cNvPr id="250908" name="Rectangle 28"/>
          <p:cNvSpPr>
            <a:spLocks noChangeArrowheads="1"/>
          </p:cNvSpPr>
          <p:nvPr/>
        </p:nvSpPr>
        <p:spPr bwMode="auto">
          <a:xfrm>
            <a:off x="6365875" y="2022475"/>
            <a:ext cx="2492375" cy="279082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Suponiendo que el precio es P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>
                <a:latin typeface="Arial" charset="0"/>
              </a:rPr>
              <a:t> , entonces: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1) Q</a:t>
            </a:r>
            <a:r>
              <a:rPr lang="en-US" sz="1600" b="1" baseline="-25000">
                <a:latin typeface="Arial" charset="0"/>
              </a:rPr>
              <a:t>d</a:t>
            </a:r>
            <a:r>
              <a:rPr lang="en-US" sz="1600" b="1">
                <a:latin typeface="Arial" charset="0"/>
              </a:rPr>
              <a:t> : Q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>
                <a:latin typeface="Arial" charset="0"/>
              </a:rPr>
              <a:t> &gt; Q</a:t>
            </a:r>
            <a:r>
              <a:rPr lang="en-US" sz="1600" b="1" baseline="-25000">
                <a:latin typeface="Arial" charset="0"/>
              </a:rPr>
              <a:t>s</a:t>
            </a:r>
            <a:r>
              <a:rPr lang="en-US" sz="1600" b="1">
                <a:latin typeface="Arial" charset="0"/>
              </a:rPr>
              <a:t> : Q</a:t>
            </a:r>
            <a:r>
              <a:rPr lang="en-US" sz="1600" b="1" baseline="-25000">
                <a:latin typeface="Arial" charset="0"/>
              </a:rPr>
              <a:t>1</a:t>
            </a:r>
            <a:endParaRPr lang="en-US" sz="1600" b="1">
              <a:latin typeface="Arial" charset="0"/>
            </a:endParaRP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2) La escasez es Q</a:t>
            </a:r>
            <a:r>
              <a:rPr lang="en-US" sz="1600" b="1" baseline="-25000">
                <a:latin typeface="Arial" charset="0"/>
              </a:rPr>
              <a:t>1</a:t>
            </a:r>
            <a:r>
              <a:rPr lang="en-US" sz="1600" b="1">
                <a:latin typeface="Arial" charset="0"/>
              </a:rPr>
              <a:t>:Q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>
                <a:latin typeface="Arial" charset="0"/>
              </a:rPr>
              <a:t>.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3) Los productores aumentan los precios.</a:t>
            </a:r>
            <a:r>
              <a:rPr lang="en-US" sz="1600" b="1" baseline="-25000">
                <a:latin typeface="Arial" charset="0"/>
              </a:rPr>
              <a:t>.</a:t>
            </a:r>
            <a:endParaRPr lang="en-US" sz="1600" b="1">
              <a:latin typeface="Arial" charset="0"/>
            </a:endParaRP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4) La cantidad ofrecida aumenta mientras que la cantidad demandada disminuye.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5) Equilibrio en P</a:t>
            </a:r>
            <a:r>
              <a:rPr lang="en-US" sz="1600" b="1" baseline="-25000">
                <a:latin typeface="Arial" charset="0"/>
              </a:rPr>
              <a:t>3</a:t>
            </a:r>
            <a:r>
              <a:rPr lang="en-US" sz="1600" b="1">
                <a:latin typeface="Arial" charset="0"/>
              </a:rPr>
              <a:t>, Q</a:t>
            </a:r>
            <a:r>
              <a:rPr lang="en-US" sz="1600" b="1" baseline="-25000">
                <a:latin typeface="Arial" charset="0"/>
              </a:rPr>
              <a:t>3</a:t>
            </a:r>
          </a:p>
        </p:txBody>
      </p:sp>
      <p:sp>
        <p:nvSpPr>
          <p:cNvPr id="250909" name="Line 29"/>
          <p:cNvSpPr>
            <a:spLocks noChangeShapeType="1"/>
          </p:cNvSpPr>
          <p:nvPr/>
        </p:nvSpPr>
        <p:spPr bwMode="auto">
          <a:xfrm>
            <a:off x="4365625" y="3819525"/>
            <a:ext cx="0" cy="2162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0910" name="AutoShape 30"/>
          <p:cNvSpPr>
            <a:spLocks noChangeArrowheads="1"/>
          </p:cNvSpPr>
          <p:nvPr/>
        </p:nvSpPr>
        <p:spPr bwMode="auto">
          <a:xfrm rot="16200000">
            <a:off x="4000500" y="4152900"/>
            <a:ext cx="685800" cy="457200"/>
          </a:xfrm>
          <a:prstGeom prst="rightArrow">
            <a:avLst>
              <a:gd name="adj1" fmla="val 50000"/>
              <a:gd name="adj2" fmla="val 71292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0911" name="AutoShape 31"/>
          <p:cNvSpPr>
            <a:spLocks noChangeArrowheads="1"/>
          </p:cNvSpPr>
          <p:nvPr/>
        </p:nvSpPr>
        <p:spPr bwMode="auto">
          <a:xfrm>
            <a:off x="3048000" y="5503863"/>
            <a:ext cx="1203325" cy="463550"/>
          </a:xfrm>
          <a:prstGeom prst="rightArrow">
            <a:avLst>
              <a:gd name="adj1" fmla="val 50000"/>
              <a:gd name="adj2" fmla="val 109136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0912" name="Freeform 32"/>
          <p:cNvSpPr>
            <a:spLocks/>
          </p:cNvSpPr>
          <p:nvPr/>
        </p:nvSpPr>
        <p:spPr bwMode="auto">
          <a:xfrm>
            <a:off x="4443413" y="5451475"/>
            <a:ext cx="763587" cy="534988"/>
          </a:xfrm>
          <a:custGeom>
            <a:avLst/>
            <a:gdLst/>
            <a:ahLst/>
            <a:cxnLst>
              <a:cxn ang="0">
                <a:pos x="200" y="0"/>
              </a:cxn>
              <a:cxn ang="0">
                <a:pos x="200" y="83"/>
              </a:cxn>
              <a:cxn ang="0">
                <a:pos x="480" y="83"/>
              </a:cxn>
              <a:cxn ang="0">
                <a:pos x="480" y="253"/>
              </a:cxn>
              <a:cxn ang="0">
                <a:pos x="200" y="253"/>
              </a:cxn>
              <a:cxn ang="0">
                <a:pos x="200" y="336"/>
              </a:cxn>
              <a:cxn ang="0">
                <a:pos x="0" y="168"/>
              </a:cxn>
              <a:cxn ang="0">
                <a:pos x="200" y="0"/>
              </a:cxn>
            </a:cxnLst>
            <a:rect l="0" t="0" r="r" b="b"/>
            <a:pathLst>
              <a:path w="481" h="337">
                <a:moveTo>
                  <a:pt x="200" y="0"/>
                </a:moveTo>
                <a:lnTo>
                  <a:pt x="200" y="83"/>
                </a:lnTo>
                <a:lnTo>
                  <a:pt x="480" y="83"/>
                </a:lnTo>
                <a:lnTo>
                  <a:pt x="480" y="253"/>
                </a:lnTo>
                <a:lnTo>
                  <a:pt x="200" y="253"/>
                </a:lnTo>
                <a:lnTo>
                  <a:pt x="200" y="336"/>
                </a:lnTo>
                <a:lnTo>
                  <a:pt x="0" y="168"/>
                </a:lnTo>
                <a:lnTo>
                  <a:pt x="200" y="0"/>
                </a:lnTo>
              </a:path>
            </a:pathLst>
          </a:custGeom>
          <a:solidFill>
            <a:schemeClr val="accent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50913" name="Rectangle 33"/>
          <p:cNvSpPr>
            <a:spLocks noChangeArrowheads="1"/>
          </p:cNvSpPr>
          <p:nvPr/>
        </p:nvSpPr>
        <p:spPr bwMode="auto">
          <a:xfrm>
            <a:off x="4130675" y="5892800"/>
            <a:ext cx="4699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  <a:r>
              <a:rPr lang="en-US" sz="2000" b="1" i="1" baseline="-25000">
                <a:latin typeface="Arial" charset="0"/>
              </a:rPr>
              <a:t>3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250914" name="Oval 34"/>
          <p:cNvSpPr>
            <a:spLocks noChangeArrowheads="1"/>
          </p:cNvSpPr>
          <p:nvPr/>
        </p:nvSpPr>
        <p:spPr bwMode="auto">
          <a:xfrm>
            <a:off x="4264025" y="3719513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0915" name="Line 35"/>
          <p:cNvSpPr>
            <a:spLocks noChangeShapeType="1"/>
          </p:cNvSpPr>
          <p:nvPr/>
        </p:nvSpPr>
        <p:spPr bwMode="auto">
          <a:xfrm flipH="1">
            <a:off x="2263775" y="3795713"/>
            <a:ext cx="20970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0916" name="Rectangle 36"/>
          <p:cNvSpPr>
            <a:spLocks noChangeArrowheads="1"/>
          </p:cNvSpPr>
          <p:nvPr/>
        </p:nvSpPr>
        <p:spPr bwMode="auto">
          <a:xfrm>
            <a:off x="1801813" y="3556000"/>
            <a:ext cx="442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  <a:r>
              <a:rPr lang="en-US" sz="2000" b="1" i="1" baseline="-25000">
                <a:latin typeface="Arial" charset="0"/>
              </a:rPr>
              <a:t>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0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074" name="Group 2"/>
          <p:cNvGrpSpPr>
            <a:grpSpLocks/>
          </p:cNvGrpSpPr>
          <p:nvPr/>
        </p:nvGrpSpPr>
        <p:grpSpPr bwMode="auto">
          <a:xfrm>
            <a:off x="6043613" y="1922463"/>
            <a:ext cx="2892425" cy="4333875"/>
            <a:chOff x="3807" y="1211"/>
            <a:chExt cx="1822" cy="2730"/>
          </a:xfrm>
        </p:grpSpPr>
        <p:sp>
          <p:nvSpPr>
            <p:cNvPr id="259075" name="Freeform 3"/>
            <p:cNvSpPr>
              <a:spLocks/>
            </p:cNvSpPr>
            <p:nvPr/>
          </p:nvSpPr>
          <p:spPr bwMode="auto">
            <a:xfrm>
              <a:off x="3807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59076" name="Rectangle 4"/>
            <p:cNvSpPr>
              <a:spLocks noChangeArrowheads="1"/>
            </p:cNvSpPr>
            <p:nvPr/>
          </p:nvSpPr>
          <p:spPr bwMode="auto">
            <a:xfrm>
              <a:off x="5364" y="1211"/>
              <a:ext cx="265" cy="248"/>
            </a:xfrm>
            <a:prstGeom prst="rect">
              <a:avLst/>
            </a:prstGeom>
            <a:noFill/>
            <a:ln w="12700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S’</a:t>
              </a:r>
            </a:p>
          </p:txBody>
        </p:sp>
        <p:sp>
          <p:nvSpPr>
            <p:cNvPr id="259077" name="AutoShape 5"/>
            <p:cNvSpPr>
              <a:spLocks noChangeArrowheads="1"/>
            </p:cNvSpPr>
            <p:nvPr/>
          </p:nvSpPr>
          <p:spPr bwMode="auto">
            <a:xfrm>
              <a:off x="4923" y="1911"/>
              <a:ext cx="300" cy="210"/>
            </a:xfrm>
            <a:prstGeom prst="rightArrow">
              <a:avLst>
                <a:gd name="adj1" fmla="val 60954"/>
                <a:gd name="adj2" fmla="val 67619"/>
              </a:avLst>
            </a:prstGeom>
            <a:solidFill>
              <a:srgbClr val="FF0000"/>
            </a:solidFill>
            <a:ln w="12700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9078" name="Line 6"/>
            <p:cNvSpPr>
              <a:spLocks noChangeShapeType="1"/>
            </p:cNvSpPr>
            <p:nvPr/>
          </p:nvSpPr>
          <p:spPr bwMode="auto">
            <a:xfrm>
              <a:off x="4964" y="2389"/>
              <a:ext cx="0" cy="13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9079" name="Oval 7"/>
            <p:cNvSpPr>
              <a:spLocks noChangeArrowheads="1"/>
            </p:cNvSpPr>
            <p:nvPr/>
          </p:nvSpPr>
          <p:spPr bwMode="auto">
            <a:xfrm>
              <a:off x="4908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9080" name="Rectangle 8"/>
            <p:cNvSpPr>
              <a:spLocks noChangeArrowheads="1"/>
            </p:cNvSpPr>
            <p:nvPr/>
          </p:nvSpPr>
          <p:spPr bwMode="auto">
            <a:xfrm>
              <a:off x="4835" y="3693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  <a:endParaRPr lang="en-US" sz="2000" b="1" i="1">
                <a:latin typeface="Arial" charset="0"/>
              </a:endParaRPr>
            </a:p>
          </p:txBody>
        </p:sp>
      </p:grpSp>
      <p:sp>
        <p:nvSpPr>
          <p:cNvPr id="259081" name="Rectangle 9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9082" name="Rectangle 10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908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635000" y="1576388"/>
            <a:ext cx="3670300" cy="3462337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400"/>
              <a:t>Los precios de las materias primas disminuyen:</a:t>
            </a:r>
            <a:endParaRPr lang="en-US" sz="2800"/>
          </a:p>
          <a:p>
            <a:pPr lvl="1">
              <a:spcBef>
                <a:spcPct val="70000"/>
              </a:spcBef>
            </a:pPr>
            <a:r>
              <a:rPr lang="en-US" sz="2400" i="1"/>
              <a:t>S</a:t>
            </a:r>
            <a:r>
              <a:rPr lang="en-US" sz="2400"/>
              <a:t> se desplaza hasta </a:t>
            </a:r>
            <a:r>
              <a:rPr lang="en-US" sz="2400" i="1"/>
              <a:t>S’</a:t>
            </a:r>
            <a:endParaRPr lang="en-US" sz="2400"/>
          </a:p>
          <a:p>
            <a:pPr lvl="1">
              <a:spcBef>
                <a:spcPct val="70000"/>
              </a:spcBef>
            </a:pPr>
            <a:r>
              <a:rPr lang="en-US" sz="2400"/>
              <a:t>El excedente en </a:t>
            </a:r>
            <a:r>
              <a:rPr lang="en-US" sz="2400" i="1"/>
              <a:t>P</a:t>
            </a:r>
            <a:r>
              <a:rPr lang="en-US" sz="2400" i="1" baseline="-25000"/>
              <a:t>1</a:t>
            </a:r>
            <a:r>
              <a:rPr lang="en-US" sz="2400"/>
              <a:t> de </a:t>
            </a:r>
            <a:r>
              <a:rPr lang="en-US" sz="2400" i="1"/>
              <a:t>Q</a:t>
            </a:r>
            <a:r>
              <a:rPr lang="en-US" sz="2400" i="1" baseline="-25000"/>
              <a:t>1</a:t>
            </a:r>
            <a:r>
              <a:rPr lang="en-US" sz="2400"/>
              <a:t>, </a:t>
            </a:r>
            <a:r>
              <a:rPr lang="en-US" sz="2400" i="1"/>
              <a:t>Q</a:t>
            </a:r>
            <a:r>
              <a:rPr lang="en-US" sz="2400" i="1" baseline="-25000"/>
              <a:t>2</a:t>
            </a:r>
            <a:endParaRPr lang="en-US" sz="2400" baseline="-25000"/>
          </a:p>
          <a:p>
            <a:pPr lvl="1">
              <a:spcBef>
                <a:spcPct val="70000"/>
              </a:spcBef>
            </a:pPr>
            <a:r>
              <a:rPr lang="en-US" sz="2400"/>
              <a:t>Equilibrio en </a:t>
            </a:r>
            <a:r>
              <a:rPr lang="en-US" sz="2400" i="1"/>
              <a:t>P</a:t>
            </a:r>
            <a:r>
              <a:rPr lang="en-US" sz="2400" i="1" baseline="-25000"/>
              <a:t>3</a:t>
            </a:r>
            <a:r>
              <a:rPr lang="en-US" sz="2400"/>
              <a:t>, </a:t>
            </a:r>
            <a:r>
              <a:rPr lang="en-US" sz="2400" i="1"/>
              <a:t>Q</a:t>
            </a:r>
            <a:r>
              <a:rPr lang="en-US" sz="2400" i="1" baseline="-25000"/>
              <a:t>3</a:t>
            </a:r>
            <a:r>
              <a:rPr lang="en-US" sz="2400"/>
              <a:t> </a:t>
            </a:r>
          </a:p>
        </p:txBody>
      </p:sp>
      <p:sp>
        <p:nvSpPr>
          <p:cNvPr id="259084" name="Line 12"/>
          <p:cNvSpPr>
            <a:spLocks noChangeShapeType="1"/>
          </p:cNvSpPr>
          <p:nvPr/>
        </p:nvSpPr>
        <p:spPr bwMode="auto">
          <a:xfrm>
            <a:off x="4953000" y="1871663"/>
            <a:ext cx="0" cy="4033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>
            <a:off x="4960938" y="5908675"/>
            <a:ext cx="37290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9086" name="Rectangle 14"/>
          <p:cNvSpPr>
            <a:spLocks noChangeArrowheads="1"/>
          </p:cNvSpPr>
          <p:nvPr/>
        </p:nvSpPr>
        <p:spPr bwMode="auto">
          <a:xfrm>
            <a:off x="4545013" y="178276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</a:p>
        </p:txBody>
      </p:sp>
      <p:sp>
        <p:nvSpPr>
          <p:cNvPr id="259087" name="Rectangle 15"/>
          <p:cNvSpPr>
            <a:spLocks noChangeArrowheads="1"/>
          </p:cNvSpPr>
          <p:nvPr/>
        </p:nvSpPr>
        <p:spPr bwMode="auto">
          <a:xfrm>
            <a:off x="8370888" y="5868988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</a:p>
        </p:txBody>
      </p:sp>
      <p:grpSp>
        <p:nvGrpSpPr>
          <p:cNvPr id="259088" name="Group 16"/>
          <p:cNvGrpSpPr>
            <a:grpSpLocks/>
          </p:cNvGrpSpPr>
          <p:nvPr/>
        </p:nvGrpSpPr>
        <p:grpSpPr bwMode="auto">
          <a:xfrm>
            <a:off x="5334000" y="1922463"/>
            <a:ext cx="2854325" cy="3565525"/>
            <a:chOff x="3360" y="1211"/>
            <a:chExt cx="1798" cy="2246"/>
          </a:xfrm>
        </p:grpSpPr>
        <p:sp>
          <p:nvSpPr>
            <p:cNvPr id="259089" name="Freeform 17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59090" name="Rectangle 18"/>
            <p:cNvSpPr>
              <a:spLocks noChangeArrowheads="1"/>
            </p:cNvSpPr>
            <p:nvPr/>
          </p:nvSpPr>
          <p:spPr bwMode="auto">
            <a:xfrm>
              <a:off x="4937" y="1211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259091" name="Group 19"/>
          <p:cNvGrpSpPr>
            <a:grpSpLocks/>
          </p:cNvGrpSpPr>
          <p:nvPr/>
        </p:nvGrpSpPr>
        <p:grpSpPr bwMode="auto">
          <a:xfrm>
            <a:off x="5932488" y="1922463"/>
            <a:ext cx="2832100" cy="3336925"/>
            <a:chOff x="3737" y="1211"/>
            <a:chExt cx="1784" cy="2102"/>
          </a:xfrm>
        </p:grpSpPr>
        <p:sp>
          <p:nvSpPr>
            <p:cNvPr id="259092" name="Freeform 20"/>
            <p:cNvSpPr>
              <a:spLocks/>
            </p:cNvSpPr>
            <p:nvPr/>
          </p:nvSpPr>
          <p:spPr bwMode="auto">
            <a:xfrm>
              <a:off x="3888" y="1488"/>
              <a:ext cx="1633" cy="1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" y="485"/>
                </a:cxn>
                <a:cxn ang="0">
                  <a:pos x="682" y="994"/>
                </a:cxn>
                <a:cxn ang="0">
                  <a:pos x="1176" y="1530"/>
                </a:cxn>
                <a:cxn ang="0">
                  <a:pos x="1417" y="1731"/>
                </a:cxn>
                <a:cxn ang="0">
                  <a:pos x="1632" y="1824"/>
                </a:cxn>
              </a:cxnLst>
              <a:rect l="0" t="0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59093" name="Rectangle 21"/>
            <p:cNvSpPr>
              <a:spLocks noChangeArrowheads="1"/>
            </p:cNvSpPr>
            <p:nvPr/>
          </p:nvSpPr>
          <p:spPr bwMode="auto">
            <a:xfrm>
              <a:off x="3737" y="1211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</p:grpSp>
      <p:grpSp>
        <p:nvGrpSpPr>
          <p:cNvPr id="259094" name="Group 22"/>
          <p:cNvGrpSpPr>
            <a:grpSpLocks/>
          </p:cNvGrpSpPr>
          <p:nvPr/>
        </p:nvGrpSpPr>
        <p:grpSpPr bwMode="auto">
          <a:xfrm>
            <a:off x="4484688" y="3951288"/>
            <a:ext cx="3289300" cy="2305050"/>
            <a:chOff x="2825" y="2489"/>
            <a:chExt cx="2072" cy="1452"/>
          </a:xfrm>
        </p:grpSpPr>
        <p:sp>
          <p:nvSpPr>
            <p:cNvPr id="259095" name="Line 23"/>
            <p:cNvSpPr>
              <a:spLocks noChangeShapeType="1"/>
            </p:cNvSpPr>
            <p:nvPr/>
          </p:nvSpPr>
          <p:spPr bwMode="auto">
            <a:xfrm>
              <a:off x="3147" y="2651"/>
              <a:ext cx="15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9096" name="Line 24"/>
            <p:cNvSpPr>
              <a:spLocks noChangeShapeType="1"/>
            </p:cNvSpPr>
            <p:nvPr/>
          </p:nvSpPr>
          <p:spPr bwMode="auto">
            <a:xfrm>
              <a:off x="4741" y="2667"/>
              <a:ext cx="0" cy="11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9097" name="Oval 25"/>
            <p:cNvSpPr>
              <a:spLocks noChangeArrowheads="1"/>
            </p:cNvSpPr>
            <p:nvPr/>
          </p:nvSpPr>
          <p:spPr bwMode="auto">
            <a:xfrm>
              <a:off x="4693" y="2603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9098" name="Rectangle 26"/>
            <p:cNvSpPr>
              <a:spLocks noChangeArrowheads="1"/>
            </p:cNvSpPr>
            <p:nvPr/>
          </p:nvSpPr>
          <p:spPr bwMode="auto">
            <a:xfrm>
              <a:off x="2825" y="248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3</a:t>
              </a:r>
            </a:p>
          </p:txBody>
        </p:sp>
        <p:sp>
          <p:nvSpPr>
            <p:cNvPr id="259099" name="Rectangle 27"/>
            <p:cNvSpPr>
              <a:spLocks noChangeArrowheads="1"/>
            </p:cNvSpPr>
            <p:nvPr/>
          </p:nvSpPr>
          <p:spPr bwMode="auto">
            <a:xfrm>
              <a:off x="4601" y="3693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3</a:t>
              </a:r>
              <a:endParaRPr lang="en-US" sz="2000" b="1" i="1">
                <a:latin typeface="Arial" charset="0"/>
              </a:endParaRPr>
            </a:p>
          </p:txBody>
        </p:sp>
      </p:grpSp>
      <p:grpSp>
        <p:nvGrpSpPr>
          <p:cNvPr id="259100" name="Group 28"/>
          <p:cNvGrpSpPr>
            <a:grpSpLocks/>
          </p:cNvGrpSpPr>
          <p:nvPr/>
        </p:nvGrpSpPr>
        <p:grpSpPr bwMode="auto">
          <a:xfrm>
            <a:off x="4484688" y="3570288"/>
            <a:ext cx="2908300" cy="2686050"/>
            <a:chOff x="2825" y="2249"/>
            <a:chExt cx="1832" cy="1692"/>
          </a:xfrm>
        </p:grpSpPr>
        <p:sp>
          <p:nvSpPr>
            <p:cNvPr id="259101" name="Line 29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9102" name="Line 30"/>
            <p:cNvSpPr>
              <a:spLocks noChangeShapeType="1"/>
            </p:cNvSpPr>
            <p:nvPr/>
          </p:nvSpPr>
          <p:spPr bwMode="auto">
            <a:xfrm>
              <a:off x="3147" y="2400"/>
              <a:ext cx="13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9103" name="Rectangle 31"/>
            <p:cNvSpPr>
              <a:spLocks noChangeArrowheads="1"/>
            </p:cNvSpPr>
            <p:nvPr/>
          </p:nvSpPr>
          <p:spPr bwMode="auto">
            <a:xfrm>
              <a:off x="4361" y="3693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259104" name="Oval 32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9105" name="Rectangle 33"/>
            <p:cNvSpPr>
              <a:spLocks noChangeArrowheads="1"/>
            </p:cNvSpPr>
            <p:nvPr/>
          </p:nvSpPr>
          <p:spPr bwMode="auto">
            <a:xfrm>
              <a:off x="2825" y="224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59106" name="Rectangle 3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23900"/>
          </a:xfrm>
          <a:noFill/>
          <a:ln/>
        </p:spPr>
        <p:txBody>
          <a:bodyPr/>
          <a:lstStyle/>
          <a:p>
            <a:r>
              <a:rPr lang="en-US" sz="3800"/>
              <a:t>Variaciones del equilibrio del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9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9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9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9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122" name="Group 2"/>
          <p:cNvGrpSpPr>
            <a:grpSpLocks/>
          </p:cNvGrpSpPr>
          <p:nvPr/>
        </p:nvGrpSpPr>
        <p:grpSpPr bwMode="auto">
          <a:xfrm>
            <a:off x="6629400" y="1905000"/>
            <a:ext cx="2276475" cy="2714625"/>
            <a:chOff x="4176" y="1200"/>
            <a:chExt cx="1434" cy="1710"/>
          </a:xfrm>
        </p:grpSpPr>
        <p:sp>
          <p:nvSpPr>
            <p:cNvPr id="261123" name="Freeform 3"/>
            <p:cNvSpPr>
              <a:spLocks/>
            </p:cNvSpPr>
            <p:nvPr/>
          </p:nvSpPr>
          <p:spPr bwMode="auto">
            <a:xfrm>
              <a:off x="4365" y="1440"/>
              <a:ext cx="1245" cy="1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8" y="447"/>
                </a:cxn>
                <a:cxn ang="0">
                  <a:pos x="581" y="915"/>
                </a:cxn>
                <a:cxn ang="0">
                  <a:pos x="1003" y="1409"/>
                </a:cxn>
                <a:cxn ang="0">
                  <a:pos x="1208" y="1594"/>
                </a:cxn>
                <a:cxn ang="0">
                  <a:pos x="1392" y="1680"/>
                </a:cxn>
              </a:cxnLst>
              <a:rect l="0" t="0" r="r" b="b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800" cap="flat" cmpd="sng">
              <a:solidFill>
                <a:srgbClr val="99CC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61124" name="Rectangle 4"/>
            <p:cNvSpPr>
              <a:spLocks noChangeArrowheads="1"/>
            </p:cNvSpPr>
            <p:nvPr/>
          </p:nvSpPr>
          <p:spPr bwMode="auto">
            <a:xfrm>
              <a:off x="4217" y="1200"/>
              <a:ext cx="27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D’</a:t>
              </a:r>
            </a:p>
          </p:txBody>
        </p:sp>
        <p:sp>
          <p:nvSpPr>
            <p:cNvPr id="261125" name="AutoShape 5"/>
            <p:cNvSpPr>
              <a:spLocks noChangeArrowheads="1"/>
            </p:cNvSpPr>
            <p:nvPr/>
          </p:nvSpPr>
          <p:spPr bwMode="auto">
            <a:xfrm>
              <a:off x="4176" y="1632"/>
              <a:ext cx="336" cy="336"/>
            </a:xfrm>
            <a:prstGeom prst="rightArrow">
              <a:avLst>
                <a:gd name="adj1" fmla="val 50000"/>
                <a:gd name="adj2" fmla="val 51514"/>
              </a:avLst>
            </a:prstGeom>
            <a:solidFill>
              <a:srgbClr val="99CC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261126" name="Group 6"/>
          <p:cNvGrpSpPr>
            <a:grpSpLocks/>
          </p:cNvGrpSpPr>
          <p:nvPr/>
        </p:nvGrpSpPr>
        <p:grpSpPr bwMode="auto">
          <a:xfrm>
            <a:off x="5334000" y="1905000"/>
            <a:ext cx="2854325" cy="3582988"/>
            <a:chOff x="3360" y="1200"/>
            <a:chExt cx="1798" cy="2257"/>
          </a:xfrm>
        </p:grpSpPr>
        <p:sp>
          <p:nvSpPr>
            <p:cNvPr id="261127" name="Freeform 7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61128" name="Rectangle 8"/>
            <p:cNvSpPr>
              <a:spLocks noChangeArrowheads="1"/>
            </p:cNvSpPr>
            <p:nvPr/>
          </p:nvSpPr>
          <p:spPr bwMode="auto">
            <a:xfrm>
              <a:off x="4937" y="1200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261129" name="Group 9"/>
          <p:cNvGrpSpPr>
            <a:grpSpLocks/>
          </p:cNvGrpSpPr>
          <p:nvPr/>
        </p:nvGrpSpPr>
        <p:grpSpPr bwMode="auto">
          <a:xfrm>
            <a:off x="5932488" y="1905000"/>
            <a:ext cx="2832100" cy="3354388"/>
            <a:chOff x="3737" y="1200"/>
            <a:chExt cx="1784" cy="2113"/>
          </a:xfrm>
        </p:grpSpPr>
        <p:sp>
          <p:nvSpPr>
            <p:cNvPr id="261130" name="Freeform 10"/>
            <p:cNvSpPr>
              <a:spLocks/>
            </p:cNvSpPr>
            <p:nvPr/>
          </p:nvSpPr>
          <p:spPr bwMode="auto">
            <a:xfrm>
              <a:off x="3888" y="1488"/>
              <a:ext cx="1633" cy="1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" y="485"/>
                </a:cxn>
                <a:cxn ang="0">
                  <a:pos x="682" y="994"/>
                </a:cxn>
                <a:cxn ang="0">
                  <a:pos x="1176" y="1530"/>
                </a:cxn>
                <a:cxn ang="0">
                  <a:pos x="1417" y="1731"/>
                </a:cxn>
                <a:cxn ang="0">
                  <a:pos x="1632" y="1824"/>
                </a:cxn>
              </a:cxnLst>
              <a:rect l="0" t="0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61131" name="Rectangle 11"/>
            <p:cNvSpPr>
              <a:spLocks noChangeArrowheads="1"/>
            </p:cNvSpPr>
            <p:nvPr/>
          </p:nvSpPr>
          <p:spPr bwMode="auto">
            <a:xfrm>
              <a:off x="3737" y="1200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</p:grpSp>
      <p:grpSp>
        <p:nvGrpSpPr>
          <p:cNvPr id="261132" name="Group 12"/>
          <p:cNvGrpSpPr>
            <a:grpSpLocks/>
          </p:cNvGrpSpPr>
          <p:nvPr/>
        </p:nvGrpSpPr>
        <p:grpSpPr bwMode="auto">
          <a:xfrm>
            <a:off x="4484688" y="3113088"/>
            <a:ext cx="3324225" cy="3125787"/>
            <a:chOff x="2825" y="1961"/>
            <a:chExt cx="2094" cy="1969"/>
          </a:xfrm>
        </p:grpSpPr>
        <p:sp>
          <p:nvSpPr>
            <p:cNvPr id="261133" name="Line 13"/>
            <p:cNvSpPr>
              <a:spLocks noChangeShapeType="1"/>
            </p:cNvSpPr>
            <p:nvPr/>
          </p:nvSpPr>
          <p:spPr bwMode="auto">
            <a:xfrm>
              <a:off x="3147" y="2112"/>
              <a:ext cx="15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1134" name="Line 14"/>
            <p:cNvSpPr>
              <a:spLocks noChangeShapeType="1"/>
            </p:cNvSpPr>
            <p:nvPr/>
          </p:nvSpPr>
          <p:spPr bwMode="auto">
            <a:xfrm>
              <a:off x="4789" y="2139"/>
              <a:ext cx="0" cy="15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1135" name="Rectangle 15"/>
            <p:cNvSpPr>
              <a:spLocks noChangeArrowheads="1"/>
            </p:cNvSpPr>
            <p:nvPr/>
          </p:nvSpPr>
          <p:spPr bwMode="auto">
            <a:xfrm>
              <a:off x="4623" y="3682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3</a:t>
              </a:r>
              <a:endParaRPr lang="en-US" sz="2000" b="1" i="1">
                <a:latin typeface="Arial" charset="0"/>
              </a:endParaRPr>
            </a:p>
          </p:txBody>
        </p:sp>
        <p:sp>
          <p:nvSpPr>
            <p:cNvPr id="261136" name="Oval 16"/>
            <p:cNvSpPr>
              <a:spLocks noChangeArrowheads="1"/>
            </p:cNvSpPr>
            <p:nvPr/>
          </p:nvSpPr>
          <p:spPr bwMode="auto">
            <a:xfrm>
              <a:off x="4730" y="2053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1137" name="Rectangle 17"/>
            <p:cNvSpPr>
              <a:spLocks noChangeArrowheads="1"/>
            </p:cNvSpPr>
            <p:nvPr/>
          </p:nvSpPr>
          <p:spPr bwMode="auto">
            <a:xfrm>
              <a:off x="2825" y="1961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3</a:t>
              </a:r>
            </a:p>
          </p:txBody>
        </p:sp>
        <p:sp>
          <p:nvSpPr>
            <p:cNvPr id="261138" name="Oval 18"/>
            <p:cNvSpPr>
              <a:spLocks noChangeArrowheads="1"/>
            </p:cNvSpPr>
            <p:nvPr/>
          </p:nvSpPr>
          <p:spPr bwMode="auto">
            <a:xfrm>
              <a:off x="4241" y="2053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1139" name="Line 19"/>
            <p:cNvSpPr>
              <a:spLocks noChangeShapeType="1"/>
            </p:cNvSpPr>
            <p:nvPr/>
          </p:nvSpPr>
          <p:spPr bwMode="auto">
            <a:xfrm>
              <a:off x="4289" y="2127"/>
              <a:ext cx="0" cy="15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1140" name="Rectangle 20"/>
            <p:cNvSpPr>
              <a:spLocks noChangeArrowheads="1"/>
            </p:cNvSpPr>
            <p:nvPr/>
          </p:nvSpPr>
          <p:spPr bwMode="auto">
            <a:xfrm>
              <a:off x="4172" y="3682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</p:grpSp>
      <p:sp>
        <p:nvSpPr>
          <p:cNvPr id="261141" name="Rectangle 21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1142" name="Rectangle 22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1143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790700"/>
            <a:ext cx="4305300" cy="41148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800"/>
              <a:t>La renta aumenta:</a:t>
            </a:r>
          </a:p>
          <a:p>
            <a:pPr lvl="1">
              <a:spcBef>
                <a:spcPct val="70000"/>
              </a:spcBef>
            </a:pPr>
            <a:r>
              <a:rPr lang="en-US" sz="2400"/>
              <a:t>La demanda se desplaza hacia </a:t>
            </a:r>
            <a:r>
              <a:rPr lang="en-US" sz="2400" i="1"/>
              <a:t>D</a:t>
            </a:r>
            <a:r>
              <a:rPr lang="en-US" sz="2400" i="1" baseline="-25000"/>
              <a:t>1</a:t>
            </a:r>
            <a:r>
              <a:rPr lang="en-US" sz="2400" i="1"/>
              <a:t>.</a:t>
            </a:r>
            <a:endParaRPr lang="en-US" sz="2400"/>
          </a:p>
          <a:p>
            <a:pPr lvl="1">
              <a:spcBef>
                <a:spcPct val="70000"/>
              </a:spcBef>
            </a:pPr>
            <a:r>
              <a:rPr lang="en-US" sz="2400"/>
              <a:t>La escasez en </a:t>
            </a:r>
            <a:r>
              <a:rPr lang="en-US" sz="2400" i="1"/>
              <a:t>P</a:t>
            </a:r>
            <a:r>
              <a:rPr lang="en-US" sz="2400" i="1" baseline="-25000"/>
              <a:t>1</a:t>
            </a:r>
            <a:r>
              <a:rPr lang="en-US" sz="2400" baseline="-25000"/>
              <a:t> </a:t>
            </a:r>
            <a:r>
              <a:rPr lang="en-US" sz="2400"/>
              <a:t>de </a:t>
            </a:r>
            <a:r>
              <a:rPr lang="en-US" sz="2400" i="1"/>
              <a:t>Q</a:t>
            </a:r>
            <a:r>
              <a:rPr lang="en-US" sz="2400" i="1" baseline="-25000"/>
              <a:t>1,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 i="1" baseline="-25000"/>
              <a:t>2</a:t>
            </a:r>
            <a:r>
              <a:rPr lang="en-US" sz="2400" i="1"/>
              <a:t>.</a:t>
            </a:r>
            <a:endParaRPr lang="en-US" sz="2400" baseline="-25000"/>
          </a:p>
          <a:p>
            <a:pPr lvl="1">
              <a:spcBef>
                <a:spcPct val="70000"/>
              </a:spcBef>
            </a:pPr>
            <a:r>
              <a:rPr lang="en-US" sz="2400"/>
              <a:t>Equilibrio en </a:t>
            </a:r>
            <a:r>
              <a:rPr lang="en-US" sz="2400" i="1"/>
              <a:t>P</a:t>
            </a:r>
            <a:r>
              <a:rPr lang="en-US" sz="2400" i="1" baseline="-25000"/>
              <a:t>3</a:t>
            </a:r>
            <a:r>
              <a:rPr lang="en-US" sz="2400"/>
              <a:t>, </a:t>
            </a:r>
            <a:r>
              <a:rPr lang="en-US" sz="2400" i="1"/>
              <a:t>Q</a:t>
            </a:r>
            <a:r>
              <a:rPr lang="en-US" sz="2400" i="1" baseline="-25000"/>
              <a:t>3</a:t>
            </a:r>
            <a:r>
              <a:rPr lang="en-US" sz="2400" i="1"/>
              <a:t>.</a:t>
            </a:r>
            <a:r>
              <a:rPr lang="en-US" sz="2400"/>
              <a:t> </a:t>
            </a:r>
          </a:p>
        </p:txBody>
      </p:sp>
      <p:sp>
        <p:nvSpPr>
          <p:cNvPr id="261144" name="Line 24"/>
          <p:cNvSpPr>
            <a:spLocks noChangeShapeType="1"/>
          </p:cNvSpPr>
          <p:nvPr/>
        </p:nvSpPr>
        <p:spPr bwMode="auto">
          <a:xfrm>
            <a:off x="4953000" y="1871663"/>
            <a:ext cx="0" cy="4033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1145" name="Line 25"/>
          <p:cNvSpPr>
            <a:spLocks noChangeShapeType="1"/>
          </p:cNvSpPr>
          <p:nvPr/>
        </p:nvSpPr>
        <p:spPr bwMode="auto">
          <a:xfrm>
            <a:off x="4960938" y="5908675"/>
            <a:ext cx="37290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1146" name="Rectangle 26"/>
          <p:cNvSpPr>
            <a:spLocks noChangeArrowheads="1"/>
          </p:cNvSpPr>
          <p:nvPr/>
        </p:nvSpPr>
        <p:spPr bwMode="auto">
          <a:xfrm>
            <a:off x="4545013" y="178276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</a:p>
        </p:txBody>
      </p:sp>
      <p:sp>
        <p:nvSpPr>
          <p:cNvPr id="261147" name="Rectangle 27"/>
          <p:cNvSpPr>
            <a:spLocks noChangeArrowheads="1"/>
          </p:cNvSpPr>
          <p:nvPr/>
        </p:nvSpPr>
        <p:spPr bwMode="auto">
          <a:xfrm>
            <a:off x="8370888" y="5851525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</a:p>
        </p:txBody>
      </p:sp>
      <p:grpSp>
        <p:nvGrpSpPr>
          <p:cNvPr id="261148" name="Group 28"/>
          <p:cNvGrpSpPr>
            <a:grpSpLocks/>
          </p:cNvGrpSpPr>
          <p:nvPr/>
        </p:nvGrpSpPr>
        <p:grpSpPr bwMode="auto">
          <a:xfrm>
            <a:off x="4484688" y="3570288"/>
            <a:ext cx="2908300" cy="2668587"/>
            <a:chOff x="2825" y="2249"/>
            <a:chExt cx="1832" cy="1681"/>
          </a:xfrm>
        </p:grpSpPr>
        <p:sp>
          <p:nvSpPr>
            <p:cNvPr id="261149" name="Line 29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1150" name="Line 30"/>
            <p:cNvSpPr>
              <a:spLocks noChangeShapeType="1"/>
            </p:cNvSpPr>
            <p:nvPr/>
          </p:nvSpPr>
          <p:spPr bwMode="auto">
            <a:xfrm>
              <a:off x="3147" y="2400"/>
              <a:ext cx="13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1151" name="Rectangle 31"/>
            <p:cNvSpPr>
              <a:spLocks noChangeArrowheads="1"/>
            </p:cNvSpPr>
            <p:nvPr/>
          </p:nvSpPr>
          <p:spPr bwMode="auto">
            <a:xfrm>
              <a:off x="4361" y="3682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261152" name="Oval 32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1153" name="Rectangle 33"/>
            <p:cNvSpPr>
              <a:spLocks noChangeArrowheads="1"/>
            </p:cNvSpPr>
            <p:nvPr/>
          </p:nvSpPr>
          <p:spPr bwMode="auto">
            <a:xfrm>
              <a:off x="2825" y="224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61154" name="Rectangle 3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23900"/>
          </a:xfrm>
          <a:noFill/>
          <a:ln/>
        </p:spPr>
        <p:txBody>
          <a:bodyPr/>
          <a:lstStyle/>
          <a:p>
            <a:r>
              <a:rPr lang="en-US" sz="3800"/>
              <a:t>Variaciones del equilibrio del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1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1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1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4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70" name="Group 2"/>
          <p:cNvGrpSpPr>
            <a:grpSpLocks/>
          </p:cNvGrpSpPr>
          <p:nvPr/>
        </p:nvGrpSpPr>
        <p:grpSpPr bwMode="auto">
          <a:xfrm>
            <a:off x="6711950" y="1905000"/>
            <a:ext cx="2124075" cy="2732088"/>
            <a:chOff x="4228" y="1200"/>
            <a:chExt cx="1338" cy="1721"/>
          </a:xfrm>
        </p:grpSpPr>
        <p:sp>
          <p:nvSpPr>
            <p:cNvPr id="263171" name="Freeform 3"/>
            <p:cNvSpPr>
              <a:spLocks/>
            </p:cNvSpPr>
            <p:nvPr/>
          </p:nvSpPr>
          <p:spPr bwMode="auto">
            <a:xfrm>
              <a:off x="4365" y="1440"/>
              <a:ext cx="1201" cy="14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8" y="447"/>
                </a:cxn>
                <a:cxn ang="0">
                  <a:pos x="581" y="915"/>
                </a:cxn>
                <a:cxn ang="0">
                  <a:pos x="1003" y="1409"/>
                </a:cxn>
                <a:cxn ang="0">
                  <a:pos x="1208" y="1594"/>
                </a:cxn>
                <a:cxn ang="0">
                  <a:pos x="1392" y="1680"/>
                </a:cxn>
              </a:cxnLst>
              <a:rect l="0" t="0" r="r" b="b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800" cap="flat" cmpd="sng">
              <a:solidFill>
                <a:srgbClr val="99CC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63172" name="Rectangle 4"/>
            <p:cNvSpPr>
              <a:spLocks noChangeArrowheads="1"/>
            </p:cNvSpPr>
            <p:nvPr/>
          </p:nvSpPr>
          <p:spPr bwMode="auto">
            <a:xfrm>
              <a:off x="4228" y="1200"/>
              <a:ext cx="27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D’</a:t>
              </a:r>
            </a:p>
          </p:txBody>
        </p:sp>
      </p:grpSp>
      <p:grpSp>
        <p:nvGrpSpPr>
          <p:cNvPr id="263173" name="Group 5"/>
          <p:cNvGrpSpPr>
            <a:grpSpLocks/>
          </p:cNvGrpSpPr>
          <p:nvPr/>
        </p:nvGrpSpPr>
        <p:grpSpPr bwMode="auto">
          <a:xfrm>
            <a:off x="5791200" y="1905000"/>
            <a:ext cx="3017838" cy="3582988"/>
            <a:chOff x="3648" y="1200"/>
            <a:chExt cx="1901" cy="2257"/>
          </a:xfrm>
        </p:grpSpPr>
        <p:sp>
          <p:nvSpPr>
            <p:cNvPr id="263174" name="Freeform 6"/>
            <p:cNvSpPr>
              <a:spLocks/>
            </p:cNvSpPr>
            <p:nvPr/>
          </p:nvSpPr>
          <p:spPr bwMode="auto">
            <a:xfrm>
              <a:off x="3648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flat" cmpd="sng">
              <a:solidFill>
                <a:srgbClr val="FF993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63175" name="Rectangle 7"/>
            <p:cNvSpPr>
              <a:spLocks noChangeArrowheads="1"/>
            </p:cNvSpPr>
            <p:nvPr/>
          </p:nvSpPr>
          <p:spPr bwMode="auto">
            <a:xfrm>
              <a:off x="5284" y="1200"/>
              <a:ext cx="26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S’</a:t>
              </a:r>
            </a:p>
          </p:txBody>
        </p:sp>
      </p:grp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3178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81150"/>
            <a:ext cx="4133850" cy="41148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800"/>
              <a:t>La renta aumenta y los precios de las materias primas disminuyen:</a:t>
            </a:r>
          </a:p>
          <a:p>
            <a:pPr lvl="1">
              <a:spcBef>
                <a:spcPct val="70000"/>
              </a:spcBef>
            </a:pPr>
            <a:r>
              <a:rPr lang="en-US" sz="2400"/>
              <a:t>El aumento de </a:t>
            </a:r>
            <a:r>
              <a:rPr lang="en-US" sz="2400" i="1"/>
              <a:t>D</a:t>
            </a:r>
            <a:r>
              <a:rPr lang="en-US" sz="2400"/>
              <a:t> es mayor que el aumento de </a:t>
            </a:r>
            <a:r>
              <a:rPr lang="en-US" sz="2400" i="1"/>
              <a:t>S.</a:t>
            </a:r>
            <a:endParaRPr lang="en-US" sz="2400"/>
          </a:p>
          <a:p>
            <a:pPr lvl="1">
              <a:spcBef>
                <a:spcPct val="70000"/>
              </a:spcBef>
            </a:pPr>
            <a:r>
              <a:rPr lang="en-US" sz="2400"/>
              <a:t>El precio y la cantidad de equilibrio aumentan hasta </a:t>
            </a:r>
            <a:r>
              <a:rPr lang="en-US" sz="2400" i="1"/>
              <a:t>P</a:t>
            </a:r>
            <a:r>
              <a:rPr lang="en-US" sz="2400" i="1" baseline="-25000"/>
              <a:t>2</a:t>
            </a:r>
            <a:r>
              <a:rPr lang="en-US" sz="2400"/>
              <a:t>, </a:t>
            </a:r>
            <a:r>
              <a:rPr lang="en-US" sz="2400" i="1"/>
              <a:t>Q</a:t>
            </a:r>
            <a:r>
              <a:rPr lang="en-US" sz="2400" i="1" baseline="-25000"/>
              <a:t>2</a:t>
            </a:r>
            <a:r>
              <a:rPr lang="en-US" sz="2400" i="1"/>
              <a:t>.</a:t>
            </a:r>
            <a:endParaRPr lang="en-US" sz="2400"/>
          </a:p>
        </p:txBody>
      </p:sp>
      <p:sp>
        <p:nvSpPr>
          <p:cNvPr id="263179" name="Line 11"/>
          <p:cNvSpPr>
            <a:spLocks noChangeShapeType="1"/>
          </p:cNvSpPr>
          <p:nvPr/>
        </p:nvSpPr>
        <p:spPr bwMode="auto">
          <a:xfrm>
            <a:off x="4953000" y="1871663"/>
            <a:ext cx="0" cy="4033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3180" name="Line 12"/>
          <p:cNvSpPr>
            <a:spLocks noChangeShapeType="1"/>
          </p:cNvSpPr>
          <p:nvPr/>
        </p:nvSpPr>
        <p:spPr bwMode="auto">
          <a:xfrm>
            <a:off x="4960938" y="5908675"/>
            <a:ext cx="37290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3181" name="Rectangle 13"/>
          <p:cNvSpPr>
            <a:spLocks noChangeArrowheads="1"/>
          </p:cNvSpPr>
          <p:nvPr/>
        </p:nvSpPr>
        <p:spPr bwMode="auto">
          <a:xfrm>
            <a:off x="4545013" y="178276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8370888" y="5886450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</a:p>
        </p:txBody>
      </p:sp>
      <p:grpSp>
        <p:nvGrpSpPr>
          <p:cNvPr id="263183" name="Group 15"/>
          <p:cNvGrpSpPr>
            <a:grpSpLocks/>
          </p:cNvGrpSpPr>
          <p:nvPr/>
        </p:nvGrpSpPr>
        <p:grpSpPr bwMode="auto">
          <a:xfrm>
            <a:off x="5334000" y="1905000"/>
            <a:ext cx="2871788" cy="3582988"/>
            <a:chOff x="3360" y="1200"/>
            <a:chExt cx="1809" cy="2257"/>
          </a:xfrm>
        </p:grpSpPr>
        <p:sp>
          <p:nvSpPr>
            <p:cNvPr id="263184" name="Freeform 16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63185" name="Rectangle 17"/>
            <p:cNvSpPr>
              <a:spLocks noChangeArrowheads="1"/>
            </p:cNvSpPr>
            <p:nvPr/>
          </p:nvSpPr>
          <p:spPr bwMode="auto">
            <a:xfrm>
              <a:off x="4948" y="1200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263186" name="Group 18"/>
          <p:cNvGrpSpPr>
            <a:grpSpLocks/>
          </p:cNvGrpSpPr>
          <p:nvPr/>
        </p:nvGrpSpPr>
        <p:grpSpPr bwMode="auto">
          <a:xfrm>
            <a:off x="4484688" y="3341688"/>
            <a:ext cx="3517900" cy="2938462"/>
            <a:chOff x="2825" y="2105"/>
            <a:chExt cx="2216" cy="1851"/>
          </a:xfrm>
        </p:grpSpPr>
        <p:sp>
          <p:nvSpPr>
            <p:cNvPr id="263187" name="Line 19"/>
            <p:cNvSpPr>
              <a:spLocks noChangeShapeType="1"/>
            </p:cNvSpPr>
            <p:nvPr/>
          </p:nvSpPr>
          <p:spPr bwMode="auto">
            <a:xfrm>
              <a:off x="3147" y="2304"/>
              <a:ext cx="17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3188" name="Rectangle 20"/>
            <p:cNvSpPr>
              <a:spLocks noChangeArrowheads="1"/>
            </p:cNvSpPr>
            <p:nvPr/>
          </p:nvSpPr>
          <p:spPr bwMode="auto">
            <a:xfrm>
              <a:off x="2825" y="2105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263189" name="Rectangle 21"/>
            <p:cNvSpPr>
              <a:spLocks noChangeArrowheads="1"/>
            </p:cNvSpPr>
            <p:nvPr/>
          </p:nvSpPr>
          <p:spPr bwMode="auto">
            <a:xfrm>
              <a:off x="4745" y="3708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263190" name="Line 22"/>
            <p:cNvSpPr>
              <a:spLocks noChangeShapeType="1"/>
            </p:cNvSpPr>
            <p:nvPr/>
          </p:nvSpPr>
          <p:spPr bwMode="auto">
            <a:xfrm>
              <a:off x="4896" y="2379"/>
              <a:ext cx="0" cy="13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3191" name="Oval 23"/>
            <p:cNvSpPr>
              <a:spLocks noChangeArrowheads="1"/>
            </p:cNvSpPr>
            <p:nvPr/>
          </p:nvSpPr>
          <p:spPr bwMode="auto">
            <a:xfrm>
              <a:off x="4848" y="2256"/>
              <a:ext cx="96" cy="9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263192" name="Group 24"/>
          <p:cNvGrpSpPr>
            <a:grpSpLocks/>
          </p:cNvGrpSpPr>
          <p:nvPr/>
        </p:nvGrpSpPr>
        <p:grpSpPr bwMode="auto">
          <a:xfrm>
            <a:off x="5949950" y="1905000"/>
            <a:ext cx="2814638" cy="3354388"/>
            <a:chOff x="3748" y="1200"/>
            <a:chExt cx="1773" cy="2113"/>
          </a:xfrm>
        </p:grpSpPr>
        <p:sp>
          <p:nvSpPr>
            <p:cNvPr id="263193" name="Freeform 25"/>
            <p:cNvSpPr>
              <a:spLocks/>
            </p:cNvSpPr>
            <p:nvPr/>
          </p:nvSpPr>
          <p:spPr bwMode="auto">
            <a:xfrm>
              <a:off x="3888" y="1488"/>
              <a:ext cx="1633" cy="1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" y="485"/>
                </a:cxn>
                <a:cxn ang="0">
                  <a:pos x="682" y="994"/>
                </a:cxn>
                <a:cxn ang="0">
                  <a:pos x="1176" y="1530"/>
                </a:cxn>
                <a:cxn ang="0">
                  <a:pos x="1417" y="1731"/>
                </a:cxn>
                <a:cxn ang="0">
                  <a:pos x="1632" y="1824"/>
                </a:cxn>
              </a:cxnLst>
              <a:rect l="0" t="0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63194" name="Rectangle 26"/>
            <p:cNvSpPr>
              <a:spLocks noChangeArrowheads="1"/>
            </p:cNvSpPr>
            <p:nvPr/>
          </p:nvSpPr>
          <p:spPr bwMode="auto">
            <a:xfrm>
              <a:off x="3748" y="1200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</p:grpSp>
      <p:grpSp>
        <p:nvGrpSpPr>
          <p:cNvPr id="263195" name="Group 27"/>
          <p:cNvGrpSpPr>
            <a:grpSpLocks/>
          </p:cNvGrpSpPr>
          <p:nvPr/>
        </p:nvGrpSpPr>
        <p:grpSpPr bwMode="auto">
          <a:xfrm>
            <a:off x="4484688" y="3646488"/>
            <a:ext cx="2908300" cy="2633662"/>
            <a:chOff x="2825" y="2297"/>
            <a:chExt cx="1832" cy="1659"/>
          </a:xfrm>
        </p:grpSpPr>
        <p:sp>
          <p:nvSpPr>
            <p:cNvPr id="263196" name="Line 28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3197" name="Rectangle 29"/>
            <p:cNvSpPr>
              <a:spLocks noChangeArrowheads="1"/>
            </p:cNvSpPr>
            <p:nvPr/>
          </p:nvSpPr>
          <p:spPr bwMode="auto">
            <a:xfrm>
              <a:off x="2825" y="2297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263198" name="Line 30"/>
            <p:cNvSpPr>
              <a:spLocks noChangeShapeType="1"/>
            </p:cNvSpPr>
            <p:nvPr/>
          </p:nvSpPr>
          <p:spPr bwMode="auto">
            <a:xfrm>
              <a:off x="3147" y="2400"/>
              <a:ext cx="13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3199" name="Rectangle 31"/>
            <p:cNvSpPr>
              <a:spLocks noChangeArrowheads="1"/>
            </p:cNvSpPr>
            <p:nvPr/>
          </p:nvSpPr>
          <p:spPr bwMode="auto">
            <a:xfrm>
              <a:off x="4361" y="3708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263200" name="Oval 32"/>
            <p:cNvSpPr>
              <a:spLocks noChangeArrowheads="1"/>
            </p:cNvSpPr>
            <p:nvPr/>
          </p:nvSpPr>
          <p:spPr bwMode="auto">
            <a:xfrm>
              <a:off x="4459" y="235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63201" name="Rectangle 3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23900"/>
          </a:xfrm>
          <a:noFill/>
          <a:ln/>
        </p:spPr>
        <p:txBody>
          <a:bodyPr/>
          <a:lstStyle/>
          <a:p>
            <a:r>
              <a:rPr lang="en-US" sz="3800"/>
              <a:t>Variaciones del equilibrio del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3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3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3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8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626" name="Group 2"/>
          <p:cNvGrpSpPr>
            <a:grpSpLocks/>
          </p:cNvGrpSpPr>
          <p:nvPr/>
        </p:nvGrpSpPr>
        <p:grpSpPr bwMode="auto">
          <a:xfrm>
            <a:off x="2212975" y="1893888"/>
            <a:ext cx="5353050" cy="4013200"/>
            <a:chOff x="1394" y="1193"/>
            <a:chExt cx="3372" cy="2528"/>
          </a:xfrm>
        </p:grpSpPr>
        <p:sp>
          <p:nvSpPr>
            <p:cNvPr id="282627" name="Freeform 3"/>
            <p:cNvSpPr>
              <a:spLocks/>
            </p:cNvSpPr>
            <p:nvPr/>
          </p:nvSpPr>
          <p:spPr bwMode="auto">
            <a:xfrm>
              <a:off x="1394" y="1489"/>
              <a:ext cx="3168" cy="1743"/>
            </a:xfrm>
            <a:custGeom>
              <a:avLst/>
              <a:gdLst/>
              <a:ahLst/>
              <a:cxnLst>
                <a:cxn ang="0">
                  <a:pos x="0" y="1742"/>
                </a:cxn>
                <a:cxn ang="0">
                  <a:pos x="58" y="1737"/>
                </a:cxn>
                <a:cxn ang="0">
                  <a:pos x="124" y="1732"/>
                </a:cxn>
                <a:cxn ang="0">
                  <a:pos x="197" y="1726"/>
                </a:cxn>
                <a:cxn ang="0">
                  <a:pos x="284" y="1721"/>
                </a:cxn>
                <a:cxn ang="0">
                  <a:pos x="379" y="1716"/>
                </a:cxn>
                <a:cxn ang="0">
                  <a:pos x="481" y="1711"/>
                </a:cxn>
                <a:cxn ang="0">
                  <a:pos x="700" y="1690"/>
                </a:cxn>
                <a:cxn ang="0">
                  <a:pos x="927" y="1670"/>
                </a:cxn>
                <a:cxn ang="0">
                  <a:pos x="1153" y="1639"/>
                </a:cxn>
                <a:cxn ang="0">
                  <a:pos x="1364" y="1602"/>
                </a:cxn>
                <a:cxn ang="0">
                  <a:pos x="1459" y="1582"/>
                </a:cxn>
                <a:cxn ang="0">
                  <a:pos x="1547" y="1556"/>
                </a:cxn>
                <a:cxn ang="0">
                  <a:pos x="1707" y="1499"/>
                </a:cxn>
                <a:cxn ang="0">
                  <a:pos x="1868" y="1432"/>
                </a:cxn>
                <a:cxn ang="0">
                  <a:pos x="2021" y="1354"/>
                </a:cxn>
                <a:cxn ang="0">
                  <a:pos x="2167" y="1272"/>
                </a:cxn>
                <a:cxn ang="0">
                  <a:pos x="2299" y="1184"/>
                </a:cxn>
                <a:cxn ang="0">
                  <a:pos x="2430" y="1091"/>
                </a:cxn>
                <a:cxn ang="0">
                  <a:pos x="2547" y="998"/>
                </a:cxn>
                <a:cxn ang="0">
                  <a:pos x="2656" y="899"/>
                </a:cxn>
                <a:cxn ang="0">
                  <a:pos x="2751" y="801"/>
                </a:cxn>
                <a:cxn ang="0">
                  <a:pos x="2839" y="693"/>
                </a:cxn>
                <a:cxn ang="0">
                  <a:pos x="2912" y="584"/>
                </a:cxn>
                <a:cxn ang="0">
                  <a:pos x="2970" y="475"/>
                </a:cxn>
                <a:cxn ang="0">
                  <a:pos x="3028" y="357"/>
                </a:cxn>
                <a:cxn ang="0">
                  <a:pos x="3079" y="238"/>
                </a:cxn>
                <a:cxn ang="0">
                  <a:pos x="3167" y="0"/>
                </a:cxn>
              </a:cxnLst>
              <a:rect l="0" t="0" r="r" b="b"/>
              <a:pathLst>
                <a:path w="3168" h="1743">
                  <a:moveTo>
                    <a:pt x="0" y="1742"/>
                  </a:moveTo>
                  <a:lnTo>
                    <a:pt x="58" y="1737"/>
                  </a:lnTo>
                  <a:lnTo>
                    <a:pt x="124" y="1732"/>
                  </a:lnTo>
                  <a:lnTo>
                    <a:pt x="197" y="1726"/>
                  </a:lnTo>
                  <a:lnTo>
                    <a:pt x="284" y="1721"/>
                  </a:lnTo>
                  <a:lnTo>
                    <a:pt x="379" y="1716"/>
                  </a:lnTo>
                  <a:lnTo>
                    <a:pt x="481" y="1711"/>
                  </a:lnTo>
                  <a:lnTo>
                    <a:pt x="700" y="1690"/>
                  </a:lnTo>
                  <a:lnTo>
                    <a:pt x="927" y="1670"/>
                  </a:lnTo>
                  <a:lnTo>
                    <a:pt x="1153" y="1639"/>
                  </a:lnTo>
                  <a:lnTo>
                    <a:pt x="1364" y="1602"/>
                  </a:lnTo>
                  <a:lnTo>
                    <a:pt x="1459" y="1582"/>
                  </a:lnTo>
                  <a:lnTo>
                    <a:pt x="1547" y="1556"/>
                  </a:lnTo>
                  <a:lnTo>
                    <a:pt x="1707" y="1499"/>
                  </a:lnTo>
                  <a:lnTo>
                    <a:pt x="1868" y="1432"/>
                  </a:lnTo>
                  <a:lnTo>
                    <a:pt x="2021" y="1354"/>
                  </a:lnTo>
                  <a:lnTo>
                    <a:pt x="2167" y="1272"/>
                  </a:lnTo>
                  <a:lnTo>
                    <a:pt x="2299" y="1184"/>
                  </a:lnTo>
                  <a:lnTo>
                    <a:pt x="2430" y="1091"/>
                  </a:lnTo>
                  <a:lnTo>
                    <a:pt x="2547" y="998"/>
                  </a:lnTo>
                  <a:lnTo>
                    <a:pt x="2656" y="899"/>
                  </a:lnTo>
                  <a:lnTo>
                    <a:pt x="2751" y="801"/>
                  </a:lnTo>
                  <a:lnTo>
                    <a:pt x="2839" y="693"/>
                  </a:lnTo>
                  <a:lnTo>
                    <a:pt x="2912" y="584"/>
                  </a:lnTo>
                  <a:lnTo>
                    <a:pt x="2970" y="475"/>
                  </a:lnTo>
                  <a:lnTo>
                    <a:pt x="3028" y="357"/>
                  </a:lnTo>
                  <a:lnTo>
                    <a:pt x="3079" y="238"/>
                  </a:lnTo>
                  <a:lnTo>
                    <a:pt x="3167" y="0"/>
                  </a:lnTo>
                </a:path>
              </a:pathLst>
            </a:custGeom>
            <a:noFill/>
            <a:ln w="50800" cap="flat" cmpd="sng">
              <a:solidFill>
                <a:srgbClr val="FFCC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2628" name="Rectangle 4"/>
            <p:cNvSpPr>
              <a:spLocks noChangeArrowheads="1"/>
            </p:cNvSpPr>
            <p:nvPr/>
          </p:nvSpPr>
          <p:spPr bwMode="auto">
            <a:xfrm>
              <a:off x="4313" y="1193"/>
              <a:ext cx="45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  <a:r>
                <a:rPr lang="en-US" sz="2000" b="1" baseline="-25000">
                  <a:latin typeface="Arial" charset="0"/>
                </a:rPr>
                <a:t>1998</a:t>
              </a:r>
            </a:p>
          </p:txBody>
        </p:sp>
        <p:sp>
          <p:nvSpPr>
            <p:cNvPr id="282629" name="Line 5"/>
            <p:cNvSpPr>
              <a:spLocks noChangeShapeType="1"/>
            </p:cNvSpPr>
            <p:nvPr/>
          </p:nvSpPr>
          <p:spPr bwMode="auto">
            <a:xfrm>
              <a:off x="3315" y="1491"/>
              <a:ext cx="909" cy="1965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2630" name="Rectangle 6"/>
            <p:cNvSpPr>
              <a:spLocks noChangeArrowheads="1"/>
            </p:cNvSpPr>
            <p:nvPr/>
          </p:nvSpPr>
          <p:spPr bwMode="auto">
            <a:xfrm>
              <a:off x="4025" y="3473"/>
              <a:ext cx="52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  <a:r>
                <a:rPr lang="en-US" sz="2000" b="1" baseline="-25000">
                  <a:latin typeface="Arial" charset="0"/>
                </a:rPr>
                <a:t>1998</a:t>
              </a:r>
            </a:p>
          </p:txBody>
        </p:sp>
      </p:grpSp>
      <p:sp>
        <p:nvSpPr>
          <p:cNvPr id="282631" name="Rectangle 7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82634" name="Group 10"/>
          <p:cNvGrpSpPr>
            <a:grpSpLocks/>
          </p:cNvGrpSpPr>
          <p:nvPr/>
        </p:nvGrpSpPr>
        <p:grpSpPr bwMode="auto">
          <a:xfrm>
            <a:off x="3281363" y="2366963"/>
            <a:ext cx="1960562" cy="3540125"/>
            <a:chOff x="2067" y="1491"/>
            <a:chExt cx="1235" cy="2230"/>
          </a:xfrm>
        </p:grpSpPr>
        <p:sp>
          <p:nvSpPr>
            <p:cNvPr id="282635" name="Line 11"/>
            <p:cNvSpPr>
              <a:spLocks noChangeShapeType="1"/>
            </p:cNvSpPr>
            <p:nvPr/>
          </p:nvSpPr>
          <p:spPr bwMode="auto">
            <a:xfrm>
              <a:off x="2067" y="1491"/>
              <a:ext cx="909" cy="1965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2636" name="Rectangle 12"/>
            <p:cNvSpPr>
              <a:spLocks noChangeArrowheads="1"/>
            </p:cNvSpPr>
            <p:nvPr/>
          </p:nvSpPr>
          <p:spPr bwMode="auto">
            <a:xfrm>
              <a:off x="2777" y="3473"/>
              <a:ext cx="52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  <a:r>
                <a:rPr lang="en-US" sz="2000" b="1" baseline="-25000">
                  <a:latin typeface="Arial" charset="0"/>
                </a:rPr>
                <a:t>1900</a:t>
              </a:r>
            </a:p>
          </p:txBody>
        </p:sp>
      </p:grpSp>
      <p:grpSp>
        <p:nvGrpSpPr>
          <p:cNvPr id="282637" name="Group 13"/>
          <p:cNvGrpSpPr>
            <a:grpSpLocks/>
          </p:cNvGrpSpPr>
          <p:nvPr/>
        </p:nvGrpSpPr>
        <p:grpSpPr bwMode="auto">
          <a:xfrm>
            <a:off x="2212975" y="1665288"/>
            <a:ext cx="2609850" cy="2017712"/>
            <a:chOff x="1394" y="1049"/>
            <a:chExt cx="1644" cy="1271"/>
          </a:xfrm>
        </p:grpSpPr>
        <p:sp>
          <p:nvSpPr>
            <p:cNvPr id="282638" name="Freeform 14"/>
            <p:cNvSpPr>
              <a:spLocks/>
            </p:cNvSpPr>
            <p:nvPr/>
          </p:nvSpPr>
          <p:spPr bwMode="auto">
            <a:xfrm>
              <a:off x="1394" y="1295"/>
              <a:ext cx="1501" cy="1025"/>
            </a:xfrm>
            <a:custGeom>
              <a:avLst/>
              <a:gdLst/>
              <a:ahLst/>
              <a:cxnLst>
                <a:cxn ang="0">
                  <a:pos x="0" y="1024"/>
                </a:cxn>
                <a:cxn ang="0">
                  <a:pos x="28" y="1020"/>
                </a:cxn>
                <a:cxn ang="0">
                  <a:pos x="55" y="1017"/>
                </a:cxn>
                <a:cxn ang="0">
                  <a:pos x="92" y="1013"/>
                </a:cxn>
                <a:cxn ang="0">
                  <a:pos x="134" y="1009"/>
                </a:cxn>
                <a:cxn ang="0">
                  <a:pos x="231" y="1002"/>
                </a:cxn>
                <a:cxn ang="0">
                  <a:pos x="333" y="991"/>
                </a:cxn>
                <a:cxn ang="0">
                  <a:pos x="440" y="979"/>
                </a:cxn>
                <a:cxn ang="0">
                  <a:pos x="546" y="961"/>
                </a:cxn>
                <a:cxn ang="0">
                  <a:pos x="643" y="939"/>
                </a:cxn>
                <a:cxn ang="0">
                  <a:pos x="731" y="913"/>
                </a:cxn>
                <a:cxn ang="0">
                  <a:pos x="810" y="879"/>
                </a:cxn>
                <a:cxn ang="0">
                  <a:pos x="884" y="838"/>
                </a:cxn>
                <a:cxn ang="0">
                  <a:pos x="954" y="798"/>
                </a:cxn>
                <a:cxn ang="0">
                  <a:pos x="1023" y="749"/>
                </a:cxn>
                <a:cxn ang="0">
                  <a:pos x="1093" y="697"/>
                </a:cxn>
                <a:cxn ang="0">
                  <a:pos x="1153" y="642"/>
                </a:cxn>
                <a:cxn ang="0">
                  <a:pos x="1208" y="586"/>
                </a:cxn>
                <a:cxn ang="0">
                  <a:pos x="1259" y="531"/>
                </a:cxn>
                <a:cxn ang="0">
                  <a:pos x="1306" y="471"/>
                </a:cxn>
                <a:cxn ang="0">
                  <a:pos x="1343" y="412"/>
                </a:cxn>
                <a:cxn ang="0">
                  <a:pos x="1380" y="345"/>
                </a:cxn>
                <a:cxn ang="0">
                  <a:pos x="1407" y="278"/>
                </a:cxn>
                <a:cxn ang="0">
                  <a:pos x="1458" y="141"/>
                </a:cxn>
                <a:cxn ang="0">
                  <a:pos x="1500" y="0"/>
                </a:cxn>
              </a:cxnLst>
              <a:rect l="0" t="0" r="r" b="b"/>
              <a:pathLst>
                <a:path w="1501" h="1025">
                  <a:moveTo>
                    <a:pt x="0" y="1024"/>
                  </a:moveTo>
                  <a:lnTo>
                    <a:pt x="28" y="1020"/>
                  </a:lnTo>
                  <a:lnTo>
                    <a:pt x="55" y="1017"/>
                  </a:lnTo>
                  <a:lnTo>
                    <a:pt x="92" y="1013"/>
                  </a:lnTo>
                  <a:lnTo>
                    <a:pt x="134" y="1009"/>
                  </a:lnTo>
                  <a:lnTo>
                    <a:pt x="231" y="1002"/>
                  </a:lnTo>
                  <a:lnTo>
                    <a:pt x="333" y="991"/>
                  </a:lnTo>
                  <a:lnTo>
                    <a:pt x="440" y="979"/>
                  </a:lnTo>
                  <a:lnTo>
                    <a:pt x="546" y="961"/>
                  </a:lnTo>
                  <a:lnTo>
                    <a:pt x="643" y="939"/>
                  </a:lnTo>
                  <a:lnTo>
                    <a:pt x="731" y="913"/>
                  </a:lnTo>
                  <a:lnTo>
                    <a:pt x="810" y="879"/>
                  </a:lnTo>
                  <a:lnTo>
                    <a:pt x="884" y="838"/>
                  </a:lnTo>
                  <a:lnTo>
                    <a:pt x="954" y="798"/>
                  </a:lnTo>
                  <a:lnTo>
                    <a:pt x="1023" y="749"/>
                  </a:lnTo>
                  <a:lnTo>
                    <a:pt x="1093" y="697"/>
                  </a:lnTo>
                  <a:lnTo>
                    <a:pt x="1153" y="642"/>
                  </a:lnTo>
                  <a:lnTo>
                    <a:pt x="1208" y="586"/>
                  </a:lnTo>
                  <a:lnTo>
                    <a:pt x="1259" y="531"/>
                  </a:lnTo>
                  <a:lnTo>
                    <a:pt x="1306" y="471"/>
                  </a:lnTo>
                  <a:lnTo>
                    <a:pt x="1343" y="412"/>
                  </a:lnTo>
                  <a:lnTo>
                    <a:pt x="1380" y="345"/>
                  </a:lnTo>
                  <a:lnTo>
                    <a:pt x="1407" y="278"/>
                  </a:lnTo>
                  <a:lnTo>
                    <a:pt x="1458" y="141"/>
                  </a:lnTo>
                  <a:lnTo>
                    <a:pt x="1500" y="0"/>
                  </a:lnTo>
                </a:path>
              </a:pathLst>
            </a:custGeom>
            <a:noFill/>
            <a:ln w="50800" cap="rnd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2639" name="Rectangle 15"/>
            <p:cNvSpPr>
              <a:spLocks noChangeArrowheads="1"/>
            </p:cNvSpPr>
            <p:nvPr/>
          </p:nvSpPr>
          <p:spPr bwMode="auto">
            <a:xfrm>
              <a:off x="2585" y="1049"/>
              <a:ext cx="45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  <a:r>
                <a:rPr lang="en-US" sz="2000" b="1" baseline="-25000">
                  <a:latin typeface="Arial" charset="0"/>
                </a:rPr>
                <a:t>1900</a:t>
              </a:r>
            </a:p>
          </p:txBody>
        </p:sp>
      </p:grpSp>
      <p:grpSp>
        <p:nvGrpSpPr>
          <p:cNvPr id="282640" name="Group 16"/>
          <p:cNvGrpSpPr>
            <a:grpSpLocks/>
          </p:cNvGrpSpPr>
          <p:nvPr/>
        </p:nvGrpSpPr>
        <p:grpSpPr bwMode="auto">
          <a:xfrm>
            <a:off x="2206625" y="1741488"/>
            <a:ext cx="4102100" cy="4165600"/>
            <a:chOff x="1390" y="1097"/>
            <a:chExt cx="2584" cy="2624"/>
          </a:xfrm>
        </p:grpSpPr>
        <p:sp>
          <p:nvSpPr>
            <p:cNvPr id="282641" name="Line 17"/>
            <p:cNvSpPr>
              <a:spLocks noChangeShapeType="1"/>
            </p:cNvSpPr>
            <p:nvPr/>
          </p:nvSpPr>
          <p:spPr bwMode="auto">
            <a:xfrm>
              <a:off x="2643" y="1491"/>
              <a:ext cx="909" cy="1965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2642" name="Freeform 18"/>
            <p:cNvSpPr>
              <a:spLocks/>
            </p:cNvSpPr>
            <p:nvPr/>
          </p:nvSpPr>
          <p:spPr bwMode="auto">
            <a:xfrm>
              <a:off x="1390" y="1391"/>
              <a:ext cx="2260" cy="1361"/>
            </a:xfrm>
            <a:custGeom>
              <a:avLst/>
              <a:gdLst/>
              <a:ahLst/>
              <a:cxnLst>
                <a:cxn ang="0">
                  <a:pos x="0" y="1360"/>
                </a:cxn>
                <a:cxn ang="0">
                  <a:pos x="40" y="1356"/>
                </a:cxn>
                <a:cxn ang="0">
                  <a:pos x="87" y="1351"/>
                </a:cxn>
                <a:cxn ang="0">
                  <a:pos x="145" y="1347"/>
                </a:cxn>
                <a:cxn ang="0">
                  <a:pos x="204" y="1342"/>
                </a:cxn>
                <a:cxn ang="0">
                  <a:pos x="350" y="1334"/>
                </a:cxn>
                <a:cxn ang="0">
                  <a:pos x="502" y="1320"/>
                </a:cxn>
                <a:cxn ang="0">
                  <a:pos x="665" y="1303"/>
                </a:cxn>
                <a:cxn ang="0">
                  <a:pos x="823" y="1281"/>
                </a:cxn>
                <a:cxn ang="0">
                  <a:pos x="975" y="1250"/>
                </a:cxn>
                <a:cxn ang="0">
                  <a:pos x="1039" y="1232"/>
                </a:cxn>
                <a:cxn ang="0">
                  <a:pos x="1103" y="1215"/>
                </a:cxn>
                <a:cxn ang="0">
                  <a:pos x="1220" y="1171"/>
                </a:cxn>
                <a:cxn ang="0">
                  <a:pos x="1331" y="1118"/>
                </a:cxn>
                <a:cxn ang="0">
                  <a:pos x="1442" y="1056"/>
                </a:cxn>
                <a:cxn ang="0">
                  <a:pos x="1547" y="995"/>
                </a:cxn>
                <a:cxn ang="0">
                  <a:pos x="1646" y="924"/>
                </a:cxn>
                <a:cxn ang="0">
                  <a:pos x="1734" y="854"/>
                </a:cxn>
                <a:cxn ang="0">
                  <a:pos x="1821" y="779"/>
                </a:cxn>
                <a:cxn ang="0">
                  <a:pos x="1897" y="704"/>
                </a:cxn>
                <a:cxn ang="0">
                  <a:pos x="1967" y="625"/>
                </a:cxn>
                <a:cxn ang="0">
                  <a:pos x="2025" y="546"/>
                </a:cxn>
                <a:cxn ang="0">
                  <a:pos x="2072" y="458"/>
                </a:cxn>
                <a:cxn ang="0">
                  <a:pos x="2119" y="370"/>
                </a:cxn>
                <a:cxn ang="0">
                  <a:pos x="2195" y="189"/>
                </a:cxn>
                <a:cxn ang="0">
                  <a:pos x="2259" y="0"/>
                </a:cxn>
              </a:cxnLst>
              <a:rect l="0" t="0" r="r" b="b"/>
              <a:pathLst>
                <a:path w="2260" h="1361">
                  <a:moveTo>
                    <a:pt x="0" y="1360"/>
                  </a:moveTo>
                  <a:lnTo>
                    <a:pt x="40" y="1356"/>
                  </a:lnTo>
                  <a:lnTo>
                    <a:pt x="87" y="1351"/>
                  </a:lnTo>
                  <a:lnTo>
                    <a:pt x="145" y="1347"/>
                  </a:lnTo>
                  <a:lnTo>
                    <a:pt x="204" y="1342"/>
                  </a:lnTo>
                  <a:lnTo>
                    <a:pt x="350" y="1334"/>
                  </a:lnTo>
                  <a:lnTo>
                    <a:pt x="502" y="1320"/>
                  </a:lnTo>
                  <a:lnTo>
                    <a:pt x="665" y="1303"/>
                  </a:lnTo>
                  <a:lnTo>
                    <a:pt x="823" y="1281"/>
                  </a:lnTo>
                  <a:lnTo>
                    <a:pt x="975" y="1250"/>
                  </a:lnTo>
                  <a:lnTo>
                    <a:pt x="1039" y="1232"/>
                  </a:lnTo>
                  <a:lnTo>
                    <a:pt x="1103" y="1215"/>
                  </a:lnTo>
                  <a:lnTo>
                    <a:pt x="1220" y="1171"/>
                  </a:lnTo>
                  <a:lnTo>
                    <a:pt x="1331" y="1118"/>
                  </a:lnTo>
                  <a:lnTo>
                    <a:pt x="1442" y="1056"/>
                  </a:lnTo>
                  <a:lnTo>
                    <a:pt x="1547" y="995"/>
                  </a:lnTo>
                  <a:lnTo>
                    <a:pt x="1646" y="924"/>
                  </a:lnTo>
                  <a:lnTo>
                    <a:pt x="1734" y="854"/>
                  </a:lnTo>
                  <a:lnTo>
                    <a:pt x="1821" y="779"/>
                  </a:lnTo>
                  <a:lnTo>
                    <a:pt x="1897" y="704"/>
                  </a:lnTo>
                  <a:lnTo>
                    <a:pt x="1967" y="625"/>
                  </a:lnTo>
                  <a:lnTo>
                    <a:pt x="2025" y="546"/>
                  </a:lnTo>
                  <a:lnTo>
                    <a:pt x="2072" y="458"/>
                  </a:lnTo>
                  <a:lnTo>
                    <a:pt x="2119" y="370"/>
                  </a:lnTo>
                  <a:lnTo>
                    <a:pt x="2195" y="189"/>
                  </a:lnTo>
                  <a:lnTo>
                    <a:pt x="2259" y="0"/>
                  </a:lnTo>
                </a:path>
              </a:pathLst>
            </a:custGeom>
            <a:noFill/>
            <a:ln w="50800" cap="flat" cmpd="sng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82643" name="Rectangle 19"/>
            <p:cNvSpPr>
              <a:spLocks noChangeArrowheads="1"/>
            </p:cNvSpPr>
            <p:nvPr/>
          </p:nvSpPr>
          <p:spPr bwMode="auto">
            <a:xfrm>
              <a:off x="3497" y="1097"/>
              <a:ext cx="45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  <a:r>
                <a:rPr lang="en-US" sz="2000" b="1" baseline="-25000">
                  <a:latin typeface="Arial" charset="0"/>
                </a:rPr>
                <a:t>1950</a:t>
              </a:r>
            </a:p>
          </p:txBody>
        </p:sp>
        <p:sp>
          <p:nvSpPr>
            <p:cNvPr id="282644" name="Rectangle 20"/>
            <p:cNvSpPr>
              <a:spLocks noChangeArrowheads="1"/>
            </p:cNvSpPr>
            <p:nvPr/>
          </p:nvSpPr>
          <p:spPr bwMode="auto">
            <a:xfrm>
              <a:off x="3449" y="3473"/>
              <a:ext cx="52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  <a:r>
                <a:rPr lang="en-US" sz="2000" b="1" baseline="-25000">
                  <a:latin typeface="Arial" charset="0"/>
                </a:rPr>
                <a:t>1950</a:t>
              </a:r>
            </a:p>
          </p:txBody>
        </p:sp>
      </p:grpSp>
      <p:grpSp>
        <p:nvGrpSpPr>
          <p:cNvPr id="282645" name="Group 21"/>
          <p:cNvGrpSpPr>
            <a:grpSpLocks/>
          </p:cNvGrpSpPr>
          <p:nvPr/>
        </p:nvGrpSpPr>
        <p:grpSpPr bwMode="auto">
          <a:xfrm>
            <a:off x="3316288" y="3228975"/>
            <a:ext cx="5761037" cy="1260475"/>
            <a:chOff x="2089" y="2034"/>
            <a:chExt cx="3629" cy="794"/>
          </a:xfrm>
        </p:grpSpPr>
        <p:sp>
          <p:nvSpPr>
            <p:cNvPr id="282646" name="Line 22"/>
            <p:cNvSpPr>
              <a:spLocks noChangeShapeType="1"/>
            </p:cNvSpPr>
            <p:nvPr/>
          </p:nvSpPr>
          <p:spPr bwMode="auto">
            <a:xfrm>
              <a:off x="2089" y="2034"/>
              <a:ext cx="2375" cy="79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2647" name="Oval 23"/>
            <p:cNvSpPr>
              <a:spLocks noChangeArrowheads="1"/>
            </p:cNvSpPr>
            <p:nvPr/>
          </p:nvSpPr>
          <p:spPr bwMode="auto">
            <a:xfrm>
              <a:off x="2304" y="206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2648" name="Oval 24"/>
            <p:cNvSpPr>
              <a:spLocks noChangeArrowheads="1"/>
            </p:cNvSpPr>
            <p:nvPr/>
          </p:nvSpPr>
          <p:spPr bwMode="auto">
            <a:xfrm>
              <a:off x="2976" y="230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2649" name="Oval 25"/>
            <p:cNvSpPr>
              <a:spLocks noChangeArrowheads="1"/>
            </p:cNvSpPr>
            <p:nvPr/>
          </p:nvSpPr>
          <p:spPr bwMode="auto">
            <a:xfrm>
              <a:off x="3744" y="254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2650" name="Rectangle 26"/>
            <p:cNvSpPr>
              <a:spLocks noChangeArrowheads="1"/>
            </p:cNvSpPr>
            <p:nvPr/>
          </p:nvSpPr>
          <p:spPr bwMode="auto">
            <a:xfrm>
              <a:off x="4181" y="2201"/>
              <a:ext cx="1537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Arial" charset="0"/>
                </a:rPr>
                <a:t>Senda a largo plazo del</a:t>
              </a:r>
            </a:p>
            <a:p>
              <a:r>
                <a:rPr lang="en-US" sz="1600" b="1">
                  <a:latin typeface="Arial" charset="0"/>
                </a:rPr>
                <a:t>precio y del consumo</a:t>
              </a:r>
            </a:p>
          </p:txBody>
        </p:sp>
        <p:sp>
          <p:nvSpPr>
            <p:cNvPr id="282651" name="Line 27"/>
            <p:cNvSpPr>
              <a:spLocks noChangeShapeType="1"/>
            </p:cNvSpPr>
            <p:nvPr/>
          </p:nvSpPr>
          <p:spPr bwMode="auto">
            <a:xfrm flipH="1">
              <a:off x="4371" y="2643"/>
              <a:ext cx="237" cy="9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82652" name="Rectangle 28"/>
          <p:cNvSpPr>
            <a:spLocks noGrp="1" noChangeArrowheads="1"/>
          </p:cNvSpPr>
          <p:nvPr>
            <p:ph type="title"/>
          </p:nvPr>
        </p:nvSpPr>
        <p:spPr>
          <a:xfrm>
            <a:off x="231775" y="304800"/>
            <a:ext cx="8912225" cy="723900"/>
          </a:xfrm>
          <a:noFill/>
          <a:ln/>
        </p:spPr>
        <p:txBody>
          <a:bodyPr/>
          <a:lstStyle/>
          <a:p>
            <a:r>
              <a:rPr lang="en-US" sz="3800"/>
              <a:t>Cambios en el equilibrio del mercado</a:t>
            </a:r>
            <a:r>
              <a:rPr lang="en-US"/>
              <a:t> </a:t>
            </a:r>
          </a:p>
        </p:txBody>
      </p:sp>
      <p:grpSp>
        <p:nvGrpSpPr>
          <p:cNvPr id="282653" name="Group 29"/>
          <p:cNvGrpSpPr>
            <a:grpSpLocks/>
          </p:cNvGrpSpPr>
          <p:nvPr/>
        </p:nvGrpSpPr>
        <p:grpSpPr bwMode="auto">
          <a:xfrm>
            <a:off x="1293813" y="1663700"/>
            <a:ext cx="5554662" cy="4640263"/>
            <a:chOff x="815" y="1048"/>
            <a:chExt cx="3499" cy="2923"/>
          </a:xfrm>
        </p:grpSpPr>
        <p:sp>
          <p:nvSpPr>
            <p:cNvPr id="282654" name="Line 30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2655" name="Line 31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2656" name="Rectangle 32"/>
            <p:cNvSpPr>
              <a:spLocks noChangeArrowheads="1"/>
            </p:cNvSpPr>
            <p:nvPr/>
          </p:nvSpPr>
          <p:spPr bwMode="auto">
            <a:xfrm>
              <a:off x="3531" y="3685"/>
              <a:ext cx="78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Cantidad</a:t>
              </a:r>
              <a:r>
                <a:rPr lang="en-US" b="1">
                  <a:latin typeface="Arial" charset="0"/>
                </a:rPr>
                <a:t> </a:t>
              </a:r>
            </a:p>
          </p:txBody>
        </p:sp>
        <p:sp>
          <p:nvSpPr>
            <p:cNvPr id="282657" name="Rectangle 33"/>
            <p:cNvSpPr>
              <a:spLocks noChangeArrowheads="1"/>
            </p:cNvSpPr>
            <p:nvPr/>
          </p:nvSpPr>
          <p:spPr bwMode="auto">
            <a:xfrm>
              <a:off x="815" y="1048"/>
              <a:ext cx="5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>
                  <a:latin typeface="Arial" charset="0"/>
                </a:rPr>
                <a:t>Precio</a:t>
              </a:r>
              <a:endParaRPr 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6700" y="1000125"/>
            <a:ext cx="8877300" cy="494347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s-ES"/>
              <a:t>Mide la sensibilidad de la cantidad demandada a las variaciones del precio.</a:t>
            </a:r>
            <a:r>
              <a:rPr lang="en-US"/>
              <a:t> </a:t>
            </a:r>
          </a:p>
          <a:p>
            <a:pPr lvl="1">
              <a:buSzPct val="75000"/>
            </a:pPr>
            <a:r>
              <a:rPr lang="en-US"/>
              <a:t>Nos indica la variación porcentual que experimenta la cantidad demandada de un bien cuando sube su precio un 1 por ciento.</a:t>
            </a:r>
          </a:p>
          <a:p>
            <a:pPr lvl="1">
              <a:buSzPct val="75000"/>
              <a:buFont typeface="Wingdings" pitchFamily="2" charset="2"/>
              <a:buNone/>
            </a:pPr>
            <a:endParaRPr lang="en-US"/>
          </a:p>
        </p:txBody>
      </p:sp>
      <p:sp>
        <p:nvSpPr>
          <p:cNvPr id="290822" name="Text Box 6"/>
          <p:cNvSpPr txBox="1">
            <a:spLocks noChangeArrowheads="1"/>
          </p:cNvSpPr>
          <p:nvPr/>
        </p:nvSpPr>
        <p:spPr bwMode="auto">
          <a:xfrm>
            <a:off x="633413" y="279400"/>
            <a:ext cx="7904162" cy="469900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La elasticidad-precio de la demanda</a:t>
            </a:r>
          </a:p>
        </p:txBody>
      </p:sp>
      <p:grpSp>
        <p:nvGrpSpPr>
          <p:cNvPr id="290824" name="Group 8"/>
          <p:cNvGrpSpPr>
            <a:grpSpLocks/>
          </p:cNvGrpSpPr>
          <p:nvPr/>
        </p:nvGrpSpPr>
        <p:grpSpPr bwMode="auto">
          <a:xfrm>
            <a:off x="1211263" y="3624263"/>
            <a:ext cx="6721475" cy="996950"/>
            <a:chOff x="711" y="2289"/>
            <a:chExt cx="4234" cy="844"/>
          </a:xfrm>
        </p:grpSpPr>
        <p:sp>
          <p:nvSpPr>
            <p:cNvPr id="290825" name="Rectangle 9"/>
            <p:cNvSpPr>
              <a:spLocks noChangeArrowheads="1"/>
            </p:cNvSpPr>
            <p:nvPr/>
          </p:nvSpPr>
          <p:spPr bwMode="auto">
            <a:xfrm>
              <a:off x="711" y="2289"/>
              <a:ext cx="4234" cy="84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290826" name="Object 1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825" y="2425"/>
            <a:ext cx="4026" cy="604"/>
          </p:xfrm>
          <a:graphic>
            <a:graphicData uri="http://schemas.openxmlformats.org/presentationml/2006/ole">
              <p:oleObj spid="_x0000_s290826" name="Equation" r:id="rId4" imgW="1269720" imgH="203040" progId="Equation.3">
                <p:embed/>
              </p:oleObj>
            </a:graphicData>
          </a:graphic>
        </p:graphicFrame>
      </p:grpSp>
      <p:grpSp>
        <p:nvGrpSpPr>
          <p:cNvPr id="290827" name="Group 11"/>
          <p:cNvGrpSpPr>
            <a:grpSpLocks/>
          </p:cNvGrpSpPr>
          <p:nvPr/>
        </p:nvGrpSpPr>
        <p:grpSpPr bwMode="auto">
          <a:xfrm>
            <a:off x="1257300" y="4943475"/>
            <a:ext cx="6710363" cy="1285875"/>
            <a:chOff x="889" y="2300"/>
            <a:chExt cx="3423" cy="1122"/>
          </a:xfrm>
        </p:grpSpPr>
        <p:sp>
          <p:nvSpPr>
            <p:cNvPr id="290828" name="Rectangle 12"/>
            <p:cNvSpPr>
              <a:spLocks noChangeArrowheads="1"/>
            </p:cNvSpPr>
            <p:nvPr/>
          </p:nvSpPr>
          <p:spPr bwMode="auto">
            <a:xfrm>
              <a:off x="889" y="2300"/>
              <a:ext cx="3423" cy="112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290829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991" y="2407"/>
            <a:ext cx="3209" cy="877"/>
          </p:xfrm>
          <a:graphic>
            <a:graphicData uri="http://schemas.openxmlformats.org/presentationml/2006/ole">
              <p:oleObj spid="_x0000_s290829" name="Equation" r:id="rId5" imgW="1320480" imgH="40608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9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La macroeconomía se ocupa del: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/>
              <a:t>Análisis de las cantidades económicas agregadas: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75000"/>
            </a:pPr>
            <a:r>
              <a:rPr lang="en-US" sz="2400"/>
              <a:t>Crecimiento económico.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75000"/>
            </a:pPr>
            <a:r>
              <a:rPr lang="en-US" sz="2400"/>
              <a:t>Inflación.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75000"/>
            </a:pPr>
            <a:r>
              <a:rPr lang="en-US" sz="2400"/>
              <a:t>Desempleo.</a:t>
            </a:r>
          </a:p>
          <a:p>
            <a:pPr>
              <a:lnSpc>
                <a:spcPct val="90000"/>
              </a:lnSpc>
            </a:pPr>
            <a:r>
              <a:rPr lang="en-US" sz="2800"/>
              <a:t>La relación entre microeconomía y macroeconomía consiste en que: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/>
              <a:t>La microeconomía es la base del análisis de la macroeconomía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31788"/>
            <a:ext cx="8858250" cy="6526212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Interpretación de la elasticidad-precio de los valores de la demanda: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800">
                <a:solidFill>
                  <a:srgbClr val="FF3300"/>
                </a:solidFill>
              </a:rPr>
              <a:t>1)</a:t>
            </a:r>
            <a:r>
              <a:rPr lang="en-US" sz="2800"/>
              <a:t>	 </a:t>
            </a:r>
            <a:r>
              <a:rPr lang="en-US" sz="2800" i="1"/>
              <a:t>E</a:t>
            </a:r>
            <a:r>
              <a:rPr lang="en-US" sz="2800" i="1" baseline="-25000"/>
              <a:t>P</a:t>
            </a:r>
            <a:r>
              <a:rPr lang="en-US" sz="2800"/>
              <a:t> es </a:t>
            </a:r>
            <a:r>
              <a:rPr lang="en-US" sz="2800">
                <a:solidFill>
                  <a:srgbClr val="FF3300"/>
                </a:solidFill>
              </a:rPr>
              <a:t>negativa</a:t>
            </a:r>
            <a:r>
              <a:rPr lang="en-US" sz="2800"/>
              <a:t> debido a la relación inversa entre </a:t>
            </a:r>
            <a:r>
              <a:rPr lang="en-US" sz="2800" i="1"/>
              <a:t>P</a:t>
            </a:r>
            <a:r>
              <a:rPr lang="en-US" sz="2800"/>
              <a:t> y </a:t>
            </a:r>
            <a:r>
              <a:rPr lang="en-US" sz="2800" i="1"/>
              <a:t>Q</a:t>
            </a:r>
            <a:r>
              <a:rPr lang="en-US" sz="2800"/>
              <a:t>.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FF3300"/>
                </a:solidFill>
              </a:rPr>
              <a:t>2)</a:t>
            </a:r>
            <a:r>
              <a:rPr lang="en-US" sz="2800"/>
              <a:t>	Si </a:t>
            </a:r>
            <a:r>
              <a:rPr lang="en-US" sz="2800" i="1"/>
              <a:t>E</a:t>
            </a:r>
            <a:r>
              <a:rPr lang="en-US" sz="2800" i="1" baseline="-25000"/>
              <a:t>P</a:t>
            </a:r>
            <a:r>
              <a:rPr lang="en-US" sz="2800" i="1"/>
              <a:t> </a:t>
            </a:r>
            <a:r>
              <a:rPr lang="en-US" sz="2800" i="1">
                <a:solidFill>
                  <a:srgbClr val="FF3300"/>
                </a:solidFill>
              </a:rPr>
              <a:t>&gt; </a:t>
            </a:r>
            <a:r>
              <a:rPr lang="en-US" sz="2800">
                <a:solidFill>
                  <a:srgbClr val="FF3300"/>
                </a:solidFill>
              </a:rPr>
              <a:t>1</a:t>
            </a:r>
            <a:r>
              <a:rPr lang="en-US" sz="2800"/>
              <a:t>, decimos que la demanda es </a:t>
            </a:r>
            <a:r>
              <a:rPr lang="en-US" sz="2800" i="1">
                <a:solidFill>
                  <a:srgbClr val="FF3300"/>
                </a:solidFill>
              </a:rPr>
              <a:t>elástica </a:t>
            </a:r>
            <a:r>
              <a:rPr lang="en-US" sz="2800" i="1"/>
              <a:t>con respecto al precio </a:t>
            </a:r>
            <a:r>
              <a:rPr lang="en-US" sz="2800"/>
              <a:t>debido a que 	la disminución porcentual de la cantidad 	demandada es mayor que la subida porcentual del precio. 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FF3300"/>
                </a:solidFill>
              </a:rPr>
              <a:t>3)</a:t>
            </a:r>
            <a:r>
              <a:rPr lang="en-US" sz="2800"/>
              <a:t>	Si </a:t>
            </a:r>
            <a:r>
              <a:rPr lang="en-US" sz="2800" i="1"/>
              <a:t>E</a:t>
            </a:r>
            <a:r>
              <a:rPr lang="en-US" sz="2800" i="1" baseline="-25000"/>
              <a:t>P</a:t>
            </a:r>
            <a:r>
              <a:rPr lang="en-US" sz="2800" i="1"/>
              <a:t> </a:t>
            </a:r>
            <a:r>
              <a:rPr lang="en-US" sz="2800" i="1">
                <a:solidFill>
                  <a:srgbClr val="FF3300"/>
                </a:solidFill>
              </a:rPr>
              <a:t>&lt; </a:t>
            </a:r>
            <a:r>
              <a:rPr lang="en-US" sz="2800">
                <a:solidFill>
                  <a:srgbClr val="FF3300"/>
                </a:solidFill>
              </a:rPr>
              <a:t>1</a:t>
            </a:r>
            <a:r>
              <a:rPr lang="en-US" sz="2800"/>
              <a:t>, decimos que la demanda es </a:t>
            </a:r>
            <a:r>
              <a:rPr lang="en-US" sz="2800" i="1">
                <a:solidFill>
                  <a:srgbClr val="FF3300"/>
                </a:solidFill>
              </a:rPr>
              <a:t>inelástica</a:t>
            </a:r>
            <a:r>
              <a:rPr lang="en-US" sz="2800" i="1"/>
              <a:t> con respecto al precio</a:t>
            </a:r>
            <a:r>
              <a:rPr lang="en-US" sz="2800"/>
              <a:t> debido a  que la disminución porcentual de la cantidad demandada es menor que el cambio porcentual del precio.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9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9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9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9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310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00050" y="823913"/>
            <a:ext cx="8515350" cy="5119687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La elasticidad-precio de la demanda depende principalmente de que existan </a:t>
            </a:r>
            <a:r>
              <a:rPr lang="en-US" i="1"/>
              <a:t>sustitutivos cercanos</a:t>
            </a:r>
            <a:r>
              <a:rPr lang="en-US"/>
              <a:t>.</a:t>
            </a:r>
          </a:p>
          <a:p>
            <a:pPr lvl="1">
              <a:buSzPct val="75000"/>
            </a:pPr>
            <a:r>
              <a:rPr lang="en-US"/>
              <a:t>Cuando existen muchos sustitutivos, la demanda es </a:t>
            </a:r>
            <a:r>
              <a:rPr lang="en-US" i="1"/>
              <a:t>elástica con respecto al precio</a:t>
            </a:r>
            <a:r>
              <a:rPr lang="en-US"/>
              <a:t>.</a:t>
            </a:r>
          </a:p>
          <a:p>
            <a:pPr lvl="1">
              <a:buSzPct val="75000"/>
            </a:pPr>
            <a:r>
              <a:rPr lang="en-US"/>
              <a:t>Cuando existen pocos sustitutivos, la demanda es </a:t>
            </a:r>
            <a:r>
              <a:rPr lang="en-US" i="1"/>
              <a:t>inelástica con respecto al precio</a:t>
            </a:r>
            <a:r>
              <a:rPr lang="en-US"/>
              <a:t>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5157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5158" name="Line 6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5159" name="Line 7"/>
          <p:cNvSpPr>
            <a:spLocks noChangeShapeType="1"/>
          </p:cNvSpPr>
          <p:nvPr/>
        </p:nvSpPr>
        <p:spPr bwMode="auto">
          <a:xfrm>
            <a:off x="2228850" y="596900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5160" name="Rectangle 8"/>
          <p:cNvSpPr>
            <a:spLocks noChangeArrowheads="1"/>
          </p:cNvSpPr>
          <p:nvPr/>
        </p:nvSpPr>
        <p:spPr bwMode="auto">
          <a:xfrm>
            <a:off x="6356350" y="5911850"/>
            <a:ext cx="358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Arial" charset="0"/>
              </a:rPr>
              <a:t>Q</a:t>
            </a:r>
          </a:p>
        </p:txBody>
      </p:sp>
      <p:sp>
        <p:nvSpPr>
          <p:cNvPr id="305161" name="Rectangle 9"/>
          <p:cNvSpPr>
            <a:spLocks noChangeArrowheads="1"/>
          </p:cNvSpPr>
          <p:nvPr/>
        </p:nvSpPr>
        <p:spPr bwMode="auto">
          <a:xfrm>
            <a:off x="1354138" y="1663700"/>
            <a:ext cx="8191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Arial" charset="0"/>
              </a:rPr>
              <a:t>P</a:t>
            </a:r>
            <a:r>
              <a:rPr lang="en-US" sz="1600" b="1">
                <a:latin typeface="Arial" charset="0"/>
              </a:rPr>
              <a:t>recio</a:t>
            </a:r>
          </a:p>
        </p:txBody>
      </p:sp>
      <p:grpSp>
        <p:nvGrpSpPr>
          <p:cNvPr id="305162" name="Group 10"/>
          <p:cNvGrpSpPr>
            <a:grpSpLocks/>
          </p:cNvGrpSpPr>
          <p:nvPr/>
        </p:nvGrpSpPr>
        <p:grpSpPr bwMode="auto">
          <a:xfrm>
            <a:off x="2309813" y="1843088"/>
            <a:ext cx="5937250" cy="3957637"/>
            <a:chOff x="1455" y="1161"/>
            <a:chExt cx="3740" cy="2493"/>
          </a:xfrm>
        </p:grpSpPr>
        <p:sp>
          <p:nvSpPr>
            <p:cNvPr id="305163" name="Rectangle 11"/>
            <p:cNvSpPr>
              <a:spLocks noChangeArrowheads="1"/>
            </p:cNvSpPr>
            <p:nvPr/>
          </p:nvSpPr>
          <p:spPr bwMode="auto">
            <a:xfrm>
              <a:off x="2249" y="1673"/>
              <a:ext cx="77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Q = 8 - 2P</a:t>
              </a:r>
            </a:p>
          </p:txBody>
        </p:sp>
        <p:sp>
          <p:nvSpPr>
            <p:cNvPr id="305164" name="Rectangle 12"/>
            <p:cNvSpPr>
              <a:spLocks noChangeArrowheads="1"/>
            </p:cNvSpPr>
            <p:nvPr/>
          </p:nvSpPr>
          <p:spPr bwMode="auto">
            <a:xfrm>
              <a:off x="2969" y="2249"/>
              <a:ext cx="56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E</a:t>
              </a:r>
              <a:r>
                <a:rPr lang="en-US" sz="1800" b="1" i="1" baseline="-25000">
                  <a:latin typeface="Arial" charset="0"/>
                </a:rPr>
                <a:t>p</a:t>
              </a:r>
              <a:r>
                <a:rPr lang="en-US" sz="1800" b="1" i="1">
                  <a:latin typeface="Arial" charset="0"/>
                </a:rPr>
                <a:t> = -1</a:t>
              </a:r>
            </a:p>
          </p:txBody>
        </p:sp>
        <p:sp>
          <p:nvSpPr>
            <p:cNvPr id="305165" name="Rectangle 13"/>
            <p:cNvSpPr>
              <a:spLocks noChangeArrowheads="1"/>
            </p:cNvSpPr>
            <p:nvPr/>
          </p:nvSpPr>
          <p:spPr bwMode="auto">
            <a:xfrm>
              <a:off x="4133" y="3425"/>
              <a:ext cx="51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E</a:t>
              </a:r>
              <a:r>
                <a:rPr lang="en-US" sz="1800" b="1" i="1" baseline="-25000">
                  <a:latin typeface="Arial" charset="0"/>
                </a:rPr>
                <a:t>p</a:t>
              </a:r>
              <a:r>
                <a:rPr lang="en-US" sz="1800" b="1" i="1">
                  <a:latin typeface="Arial" charset="0"/>
                </a:rPr>
                <a:t> = 0</a:t>
              </a:r>
            </a:p>
          </p:txBody>
        </p:sp>
        <p:graphicFrame>
          <p:nvGraphicFramePr>
            <p:cNvPr id="305166" name="Object 1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854" y="1161"/>
            <a:ext cx="718" cy="199"/>
          </p:xfrm>
          <a:graphic>
            <a:graphicData uri="http://schemas.openxmlformats.org/presentationml/2006/ole">
              <p:oleObj spid="_x0000_s305166" name="Equation" r:id="rId4" imgW="558720" imgH="164880" progId="Equation.3">
                <p:embed/>
              </p:oleObj>
            </a:graphicData>
          </a:graphic>
        </p:graphicFrame>
        <p:sp>
          <p:nvSpPr>
            <p:cNvPr id="305167" name="Line 15"/>
            <p:cNvSpPr>
              <a:spLocks noChangeShapeType="1"/>
            </p:cNvSpPr>
            <p:nvPr/>
          </p:nvSpPr>
          <p:spPr bwMode="auto">
            <a:xfrm flipH="1">
              <a:off x="2619" y="2439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68" name="Line 16"/>
            <p:cNvSpPr>
              <a:spLocks noChangeShapeType="1"/>
            </p:cNvSpPr>
            <p:nvPr/>
          </p:nvSpPr>
          <p:spPr bwMode="auto">
            <a:xfrm flipH="1">
              <a:off x="3807" y="3591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69" name="Line 17"/>
            <p:cNvSpPr>
              <a:spLocks noChangeShapeType="1"/>
            </p:cNvSpPr>
            <p:nvPr/>
          </p:nvSpPr>
          <p:spPr bwMode="auto">
            <a:xfrm flipH="1">
              <a:off x="1923" y="1815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70" name="Line 18"/>
            <p:cNvSpPr>
              <a:spLocks noChangeShapeType="1"/>
            </p:cNvSpPr>
            <p:nvPr/>
          </p:nvSpPr>
          <p:spPr bwMode="auto">
            <a:xfrm flipH="1">
              <a:off x="1455" y="1359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71" name="Rectangle 19"/>
            <p:cNvSpPr>
              <a:spLocks noChangeArrowheads="1"/>
            </p:cNvSpPr>
            <p:nvPr/>
          </p:nvSpPr>
          <p:spPr bwMode="auto">
            <a:xfrm>
              <a:off x="3569" y="1165"/>
              <a:ext cx="1626" cy="110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La parte más baja </a:t>
              </a:r>
            </a:p>
            <a:p>
              <a:pPr algn="ctr"/>
              <a:r>
                <a:rPr lang="en-US" sz="1800" b="1">
                  <a:latin typeface="Arial" charset="0"/>
                </a:rPr>
                <a:t>de una pendiente </a:t>
              </a:r>
            </a:p>
            <a:p>
              <a:pPr algn="ctr"/>
              <a:r>
                <a:rPr lang="en-US" sz="1800" b="1">
                  <a:latin typeface="Arial" charset="0"/>
                </a:rPr>
                <a:t>negativa de </a:t>
              </a:r>
            </a:p>
            <a:p>
              <a:pPr algn="ctr"/>
              <a:r>
                <a:rPr lang="en-US" sz="1800" b="1">
                  <a:latin typeface="Arial" charset="0"/>
                </a:rPr>
                <a:t>la curva de demanda</a:t>
              </a:r>
            </a:p>
            <a:p>
              <a:pPr algn="ctr"/>
              <a:r>
                <a:rPr lang="en-US" sz="1800" b="1">
                  <a:latin typeface="Arial" charset="0"/>
                </a:rPr>
                <a:t> es menos elástica</a:t>
              </a:r>
            </a:p>
            <a:p>
              <a:pPr algn="ctr"/>
              <a:r>
                <a:rPr lang="en-US" sz="1800" b="1">
                  <a:latin typeface="Arial" charset="0"/>
                </a:rPr>
                <a:t> que la parte más alta.</a:t>
              </a:r>
            </a:p>
          </p:txBody>
        </p:sp>
      </p:grpSp>
      <p:grpSp>
        <p:nvGrpSpPr>
          <p:cNvPr id="305172" name="Group 20"/>
          <p:cNvGrpSpPr>
            <a:grpSpLocks/>
          </p:cNvGrpSpPr>
          <p:nvPr/>
        </p:nvGrpSpPr>
        <p:grpSpPr bwMode="auto">
          <a:xfrm>
            <a:off x="1858963" y="2087563"/>
            <a:ext cx="6769100" cy="4208462"/>
            <a:chOff x="1183" y="1315"/>
            <a:chExt cx="4264" cy="2651"/>
          </a:xfrm>
        </p:grpSpPr>
        <p:sp>
          <p:nvSpPr>
            <p:cNvPr id="305173" name="Rectangle 21"/>
            <p:cNvSpPr>
              <a:spLocks noChangeArrowheads="1"/>
            </p:cNvSpPr>
            <p:nvPr/>
          </p:nvSpPr>
          <p:spPr bwMode="auto">
            <a:xfrm>
              <a:off x="1183" y="1315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4</a:t>
              </a:r>
            </a:p>
          </p:txBody>
        </p:sp>
        <p:sp>
          <p:nvSpPr>
            <p:cNvPr id="305174" name="Rectangle 22"/>
            <p:cNvSpPr>
              <a:spLocks noChangeArrowheads="1"/>
            </p:cNvSpPr>
            <p:nvPr/>
          </p:nvSpPr>
          <p:spPr bwMode="auto">
            <a:xfrm>
              <a:off x="3689" y="3737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8</a:t>
              </a:r>
            </a:p>
          </p:txBody>
        </p:sp>
        <p:grpSp>
          <p:nvGrpSpPr>
            <p:cNvPr id="305175" name="Group 23"/>
            <p:cNvGrpSpPr>
              <a:grpSpLocks/>
            </p:cNvGrpSpPr>
            <p:nvPr/>
          </p:nvGrpSpPr>
          <p:grpSpPr bwMode="auto">
            <a:xfrm>
              <a:off x="1183" y="1443"/>
              <a:ext cx="4264" cy="2523"/>
              <a:chOff x="1183" y="1443"/>
              <a:chExt cx="4264" cy="2523"/>
            </a:xfrm>
          </p:grpSpPr>
          <p:sp>
            <p:nvSpPr>
              <p:cNvPr id="305176" name="Line 24"/>
              <p:cNvSpPr>
                <a:spLocks noChangeShapeType="1"/>
              </p:cNvSpPr>
              <p:nvPr/>
            </p:nvSpPr>
            <p:spPr bwMode="auto">
              <a:xfrm>
                <a:off x="1383" y="1443"/>
                <a:ext cx="2433" cy="2313"/>
              </a:xfrm>
              <a:prstGeom prst="line">
                <a:avLst/>
              </a:prstGeom>
              <a:noFill/>
              <a:ln w="50800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5177" name="Rectangle 25"/>
              <p:cNvSpPr>
                <a:spLocks noChangeArrowheads="1"/>
              </p:cNvSpPr>
              <p:nvPr/>
            </p:nvSpPr>
            <p:spPr bwMode="auto">
              <a:xfrm>
                <a:off x="1183" y="2441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800" b="1">
                    <a:latin typeface="Arial" charset="0"/>
                  </a:rPr>
                  <a:t>2</a:t>
                </a:r>
              </a:p>
            </p:txBody>
          </p:sp>
          <p:sp>
            <p:nvSpPr>
              <p:cNvPr id="305178" name="Rectangle 26"/>
              <p:cNvSpPr>
                <a:spLocks noChangeArrowheads="1"/>
              </p:cNvSpPr>
              <p:nvPr/>
            </p:nvSpPr>
            <p:spPr bwMode="auto">
              <a:xfrm>
                <a:off x="2441" y="3737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800" b="1">
                    <a:latin typeface="Arial" charset="0"/>
                  </a:rPr>
                  <a:t>4</a:t>
                </a:r>
              </a:p>
            </p:txBody>
          </p:sp>
          <p:sp>
            <p:nvSpPr>
              <p:cNvPr id="305179" name="Line 27"/>
              <p:cNvSpPr>
                <a:spLocks noChangeShapeType="1"/>
              </p:cNvSpPr>
              <p:nvPr/>
            </p:nvSpPr>
            <p:spPr bwMode="auto">
              <a:xfrm>
                <a:off x="1419" y="2544"/>
                <a:ext cx="11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5180" name="Line 28"/>
              <p:cNvSpPr>
                <a:spLocks noChangeShapeType="1"/>
              </p:cNvSpPr>
              <p:nvPr/>
            </p:nvSpPr>
            <p:spPr bwMode="auto">
              <a:xfrm>
                <a:off x="2544" y="2571"/>
                <a:ext cx="0" cy="11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5181" name="Oval 29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5182" name="Rectangle 30"/>
              <p:cNvSpPr>
                <a:spLocks noChangeArrowheads="1"/>
              </p:cNvSpPr>
              <p:nvPr/>
            </p:nvSpPr>
            <p:spPr bwMode="auto">
              <a:xfrm>
                <a:off x="3629" y="2593"/>
                <a:ext cx="1818" cy="583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Curva de demanda lineal</a:t>
                </a:r>
              </a:p>
              <a:p>
                <a:pPr algn="ctr"/>
                <a:endParaRPr lang="en-US" sz="1800" b="1" i="1">
                  <a:latin typeface="Arial" charset="0"/>
                </a:endParaRPr>
              </a:p>
              <a:p>
                <a:pPr algn="ctr"/>
                <a:r>
                  <a:rPr lang="en-US" sz="1800" b="1" i="1">
                    <a:latin typeface="Arial" charset="0"/>
                  </a:rPr>
                  <a:t>Q = 8 - 2P</a:t>
                </a:r>
                <a:endParaRPr lang="en-US" sz="1800" b="1">
                  <a:latin typeface="Arial" charset="0"/>
                </a:endParaRPr>
              </a:p>
            </p:txBody>
          </p: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2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07206" name="Group 6"/>
          <p:cNvGrpSpPr>
            <a:grpSpLocks/>
          </p:cNvGrpSpPr>
          <p:nvPr/>
        </p:nvGrpSpPr>
        <p:grpSpPr bwMode="auto">
          <a:xfrm>
            <a:off x="1760538" y="3249613"/>
            <a:ext cx="5033962" cy="2046287"/>
            <a:chOff x="1109" y="2047"/>
            <a:chExt cx="3171" cy="1289"/>
          </a:xfrm>
        </p:grpSpPr>
        <p:sp>
          <p:nvSpPr>
            <p:cNvPr id="307207" name="Line 7"/>
            <p:cNvSpPr>
              <a:spLocks noChangeShapeType="1"/>
            </p:cNvSpPr>
            <p:nvPr/>
          </p:nvSpPr>
          <p:spPr bwMode="auto">
            <a:xfrm>
              <a:off x="1407" y="2256"/>
              <a:ext cx="2625" cy="0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208" name="Rectangle 8"/>
            <p:cNvSpPr>
              <a:spLocks noChangeArrowheads="1"/>
            </p:cNvSpPr>
            <p:nvPr/>
          </p:nvSpPr>
          <p:spPr bwMode="auto">
            <a:xfrm>
              <a:off x="4027" y="204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D</a:t>
              </a:r>
              <a:endParaRPr lang="en-US" sz="2000" b="1" i="1">
                <a:latin typeface="Arial" charset="0"/>
              </a:endParaRPr>
            </a:p>
          </p:txBody>
        </p:sp>
        <p:sp>
          <p:nvSpPr>
            <p:cNvPr id="307209" name="Rectangle 9"/>
            <p:cNvSpPr>
              <a:spLocks noChangeArrowheads="1"/>
            </p:cNvSpPr>
            <p:nvPr/>
          </p:nvSpPr>
          <p:spPr bwMode="auto">
            <a:xfrm>
              <a:off x="1109" y="2071"/>
              <a:ext cx="26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30000">
                  <a:latin typeface="Arial" charset="0"/>
                </a:rPr>
                <a:t>*</a:t>
              </a:r>
            </a:p>
          </p:txBody>
        </p:sp>
        <p:grpSp>
          <p:nvGrpSpPr>
            <p:cNvPr id="307210" name="Group 10"/>
            <p:cNvGrpSpPr>
              <a:grpSpLocks/>
            </p:cNvGrpSpPr>
            <p:nvPr/>
          </p:nvGrpSpPr>
          <p:grpSpPr bwMode="auto">
            <a:xfrm>
              <a:off x="1968" y="2604"/>
              <a:ext cx="2004" cy="732"/>
              <a:chOff x="1968" y="2604"/>
              <a:chExt cx="2004" cy="732"/>
            </a:xfrm>
          </p:grpSpPr>
          <p:sp>
            <p:nvSpPr>
              <p:cNvPr id="307211" name="Rectangle 11"/>
              <p:cNvSpPr>
                <a:spLocks noChangeArrowheads="1"/>
              </p:cNvSpPr>
              <p:nvPr/>
            </p:nvSpPr>
            <p:spPr bwMode="auto">
              <a:xfrm>
                <a:off x="1968" y="2604"/>
                <a:ext cx="2004" cy="732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graphicFrame>
            <p:nvGraphicFramePr>
              <p:cNvPr id="307212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2088" y="2688"/>
              <a:ext cx="1752" cy="556"/>
            </p:xfrm>
            <a:graphic>
              <a:graphicData uri="http://schemas.openxmlformats.org/presentationml/2006/ole">
                <p:oleObj spid="_x0000_s307212" name="Equation" r:id="rId4" imgW="2779560" imgH="880920" progId="Equation.3">
                  <p:embed/>
                </p:oleObj>
              </a:graphicData>
            </a:graphic>
          </p:graphicFrame>
        </p:grpSp>
      </p:grpSp>
      <p:grpSp>
        <p:nvGrpSpPr>
          <p:cNvPr id="307213" name="Group 13"/>
          <p:cNvGrpSpPr>
            <a:grpSpLocks/>
          </p:cNvGrpSpPr>
          <p:nvPr/>
        </p:nvGrpSpPr>
        <p:grpSpPr bwMode="auto">
          <a:xfrm>
            <a:off x="1293813" y="1663700"/>
            <a:ext cx="5554662" cy="4640263"/>
            <a:chOff x="815" y="1048"/>
            <a:chExt cx="3499" cy="2923"/>
          </a:xfrm>
        </p:grpSpPr>
        <p:sp>
          <p:nvSpPr>
            <p:cNvPr id="307214" name="Line 14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215" name="Line 15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216" name="Rectangle 16"/>
            <p:cNvSpPr>
              <a:spLocks noChangeArrowheads="1"/>
            </p:cNvSpPr>
            <p:nvPr/>
          </p:nvSpPr>
          <p:spPr bwMode="auto">
            <a:xfrm>
              <a:off x="3531" y="3685"/>
              <a:ext cx="78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Cantidad</a:t>
              </a:r>
              <a:r>
                <a:rPr lang="en-US" b="1">
                  <a:latin typeface="Arial" charset="0"/>
                </a:rPr>
                <a:t> </a:t>
              </a:r>
            </a:p>
          </p:txBody>
        </p:sp>
        <p:sp>
          <p:nvSpPr>
            <p:cNvPr id="307217" name="Rectangle 17"/>
            <p:cNvSpPr>
              <a:spLocks noChangeArrowheads="1"/>
            </p:cNvSpPr>
            <p:nvPr/>
          </p:nvSpPr>
          <p:spPr bwMode="auto">
            <a:xfrm>
              <a:off x="815" y="1048"/>
              <a:ext cx="5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>
                  <a:latin typeface="Arial" charset="0"/>
                </a:rPr>
                <a:t>Precio</a:t>
              </a:r>
              <a:endParaRPr lang="en-US"/>
            </a:p>
          </p:txBody>
        </p:sp>
      </p:grpSp>
      <p:sp>
        <p:nvSpPr>
          <p:cNvPr id="307218" name="Text Box 18"/>
          <p:cNvSpPr txBox="1">
            <a:spLocks noChangeArrowheads="1"/>
          </p:cNvSpPr>
          <p:nvPr/>
        </p:nvSpPr>
        <p:spPr bwMode="auto">
          <a:xfrm>
            <a:off x="3089275" y="1638300"/>
            <a:ext cx="537845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/>
              <a:t>Demanda infinitamente elástica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925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09254" name="Group 6"/>
          <p:cNvGrpSpPr>
            <a:grpSpLocks/>
          </p:cNvGrpSpPr>
          <p:nvPr/>
        </p:nvGrpSpPr>
        <p:grpSpPr bwMode="auto">
          <a:xfrm>
            <a:off x="4637088" y="1831975"/>
            <a:ext cx="3402012" cy="4456113"/>
            <a:chOff x="2921" y="1154"/>
            <a:chExt cx="2143" cy="2807"/>
          </a:xfrm>
        </p:grpSpPr>
        <p:sp>
          <p:nvSpPr>
            <p:cNvPr id="309255" name="Line 7"/>
            <p:cNvSpPr>
              <a:spLocks noChangeShapeType="1"/>
            </p:cNvSpPr>
            <p:nvPr/>
          </p:nvSpPr>
          <p:spPr bwMode="auto">
            <a:xfrm>
              <a:off x="3072" y="1154"/>
              <a:ext cx="0" cy="2589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256" name="Rectangle 8"/>
            <p:cNvSpPr>
              <a:spLocks noChangeArrowheads="1"/>
            </p:cNvSpPr>
            <p:nvPr/>
          </p:nvSpPr>
          <p:spPr bwMode="auto">
            <a:xfrm>
              <a:off x="2921" y="3713"/>
              <a:ext cx="29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/>
                <a:t>Q</a:t>
              </a:r>
              <a:r>
                <a:rPr lang="en-US" sz="2000" b="1" baseline="30000"/>
                <a:t>*</a:t>
              </a:r>
            </a:p>
          </p:txBody>
        </p:sp>
        <p:grpSp>
          <p:nvGrpSpPr>
            <p:cNvPr id="309257" name="Group 9"/>
            <p:cNvGrpSpPr>
              <a:grpSpLocks/>
            </p:cNvGrpSpPr>
            <p:nvPr/>
          </p:nvGrpSpPr>
          <p:grpSpPr bwMode="auto">
            <a:xfrm>
              <a:off x="3603" y="2196"/>
              <a:ext cx="1461" cy="624"/>
              <a:chOff x="3603" y="2196"/>
              <a:chExt cx="1461" cy="624"/>
            </a:xfrm>
          </p:grpSpPr>
          <p:sp>
            <p:nvSpPr>
              <p:cNvPr id="309258" name="Rectangle 10"/>
              <p:cNvSpPr>
                <a:spLocks noChangeArrowheads="1"/>
              </p:cNvSpPr>
              <p:nvPr/>
            </p:nvSpPr>
            <p:spPr bwMode="auto">
              <a:xfrm>
                <a:off x="3612" y="2196"/>
                <a:ext cx="1452" cy="624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graphicFrame>
            <p:nvGraphicFramePr>
              <p:cNvPr id="309259" name="Object 1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603" y="2212"/>
              <a:ext cx="1385" cy="597"/>
            </p:xfrm>
            <a:graphic>
              <a:graphicData uri="http://schemas.openxmlformats.org/presentationml/2006/ole">
                <p:oleObj spid="_x0000_s309259" name="Equation" r:id="rId4" imgW="2197080" imgH="946080" progId="Equation.3">
                  <p:embed/>
                </p:oleObj>
              </a:graphicData>
            </a:graphic>
          </p:graphicFrame>
        </p:grpSp>
      </p:grpSp>
      <p:grpSp>
        <p:nvGrpSpPr>
          <p:cNvPr id="309260" name="Group 12"/>
          <p:cNvGrpSpPr>
            <a:grpSpLocks/>
          </p:cNvGrpSpPr>
          <p:nvPr/>
        </p:nvGrpSpPr>
        <p:grpSpPr bwMode="auto">
          <a:xfrm>
            <a:off x="1293813" y="1663700"/>
            <a:ext cx="5554662" cy="4640263"/>
            <a:chOff x="815" y="1048"/>
            <a:chExt cx="3499" cy="2923"/>
          </a:xfrm>
        </p:grpSpPr>
        <p:sp>
          <p:nvSpPr>
            <p:cNvPr id="309261" name="Line 13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262" name="Line 14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263" name="Rectangle 15"/>
            <p:cNvSpPr>
              <a:spLocks noChangeArrowheads="1"/>
            </p:cNvSpPr>
            <p:nvPr/>
          </p:nvSpPr>
          <p:spPr bwMode="auto">
            <a:xfrm>
              <a:off x="3531" y="3685"/>
              <a:ext cx="78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Cantidad</a:t>
              </a:r>
              <a:r>
                <a:rPr lang="en-US" b="1">
                  <a:latin typeface="Arial" charset="0"/>
                </a:rPr>
                <a:t> </a:t>
              </a:r>
            </a:p>
          </p:txBody>
        </p:sp>
        <p:sp>
          <p:nvSpPr>
            <p:cNvPr id="309264" name="Rectangle 16"/>
            <p:cNvSpPr>
              <a:spLocks noChangeArrowheads="1"/>
            </p:cNvSpPr>
            <p:nvPr/>
          </p:nvSpPr>
          <p:spPr bwMode="auto">
            <a:xfrm>
              <a:off x="815" y="1048"/>
              <a:ext cx="5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>
                  <a:latin typeface="Arial" charset="0"/>
                </a:rPr>
                <a:t>Precio</a:t>
              </a:r>
              <a:endParaRPr lang="en-US"/>
            </a:p>
          </p:txBody>
        </p:sp>
      </p:grpSp>
      <p:sp>
        <p:nvSpPr>
          <p:cNvPr id="309265" name="Rectangle 17"/>
          <p:cNvSpPr>
            <a:spLocks noChangeArrowheads="1"/>
          </p:cNvSpPr>
          <p:nvPr/>
        </p:nvSpPr>
        <p:spPr bwMode="auto">
          <a:xfrm>
            <a:off x="2628900" y="1235075"/>
            <a:ext cx="52657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/>
              <a:t>Demanda totalmente inelástica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1950" y="1184275"/>
            <a:ext cx="8553450" cy="475932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800">
                <a:solidFill>
                  <a:srgbClr val="FF3300"/>
                </a:solidFill>
              </a:rPr>
              <a:t>La elasticidad-renta de la demanda</a:t>
            </a:r>
            <a:r>
              <a:rPr lang="en-US" sz="2800"/>
              <a:t> mide la variación porcentual que experimenta la cantidad demandada de un bien cuando aumenta la renta un 1 por ciento.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endParaRPr lang="en-US" sz="2800"/>
          </a:p>
          <a:p>
            <a:pPr>
              <a:spcBef>
                <a:spcPct val="70000"/>
              </a:spcBef>
            </a:pPr>
            <a:r>
              <a:rPr lang="en-US" sz="2800">
                <a:solidFill>
                  <a:srgbClr val="FF3300"/>
                </a:solidFill>
              </a:rPr>
              <a:t>La elasticidad-precio cruzada de la demanda</a:t>
            </a:r>
            <a:r>
              <a:rPr lang="en-US" sz="2800"/>
              <a:t> mide la variación porcentual que experimenta la cantidad demandada de un bien cuando sube el precio de otro un 1 por ciento.</a:t>
            </a:r>
          </a:p>
          <a:p>
            <a:pPr>
              <a:spcBef>
                <a:spcPct val="70000"/>
              </a:spcBef>
            </a:pPr>
            <a:endParaRPr lang="en-US" sz="2800"/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668338" y="322263"/>
            <a:ext cx="7956550" cy="4095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Otras elasticidades de la demanda</a:t>
            </a:r>
            <a:endParaRPr lang="en-US" b="1">
              <a:latin typeface="Arial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949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25600"/>
            <a:ext cx="7829550" cy="4318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3000">
                <a:solidFill>
                  <a:srgbClr val="FF3300"/>
                </a:solidFill>
              </a:rPr>
              <a:t>La elasticidad-precio de la oferta </a:t>
            </a:r>
            <a:r>
              <a:rPr lang="en-US" sz="3000"/>
              <a:t>mide la variación porcentual que experimenta la cantidad demandada de un bien cuando sube su precio un 1 por ciento.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</a:pPr>
            <a:endParaRPr lang="en-US" sz="800"/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3000"/>
              <a:t>La elasticidad suele ser positiva debido a que el precio y la cantidad ofrecida están directamente relacionados entre sí.</a:t>
            </a:r>
          </a:p>
        </p:txBody>
      </p:sp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319088" y="430213"/>
            <a:ext cx="8385175" cy="4095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Elasticidades de la oferta</a:t>
            </a:r>
            <a:endParaRPr lang="en-US" b="1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9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361950"/>
            <a:ext cx="8515350" cy="723900"/>
          </a:xfrm>
          <a:noFill/>
          <a:ln/>
        </p:spPr>
        <p:txBody>
          <a:bodyPr/>
          <a:lstStyle/>
          <a:p>
            <a:r>
              <a:rPr lang="en-US" sz="3200"/>
              <a:t>La elasticidad a corto plazo y a largo plazo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50" y="1397000"/>
            <a:ext cx="8610600" cy="50419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800"/>
              <a:t>La elasticidad-precio de la demanda </a:t>
            </a:r>
            <a:r>
              <a:rPr lang="en-US" sz="2800">
                <a:solidFill>
                  <a:srgbClr val="FF3300"/>
                </a:solidFill>
              </a:rPr>
              <a:t>varía según la cantidad de tiempo</a:t>
            </a:r>
            <a:r>
              <a:rPr lang="en-US" sz="2800"/>
              <a:t> que los consumidores tienen para responder ante un precio.</a:t>
            </a:r>
          </a:p>
          <a:p>
            <a:pPr>
              <a:spcBef>
                <a:spcPct val="70000"/>
              </a:spcBef>
            </a:pPr>
            <a:r>
              <a:rPr lang="en-US" sz="2800"/>
              <a:t>La </a:t>
            </a:r>
            <a:r>
              <a:rPr lang="es-ES" sz="2800"/>
              <a:t>mayoría de los bienes y servicios:</a:t>
            </a:r>
            <a:r>
              <a:rPr lang="en-US" sz="2800"/>
              <a:t> </a:t>
            </a:r>
          </a:p>
          <a:p>
            <a:pPr lvl="1">
              <a:buSzPct val="75000"/>
            </a:pPr>
            <a:r>
              <a:rPr lang="es-ES" sz="2400"/>
              <a:t>La elasticidad a corto plazo es menor que a largo plazo (por ejemplo: la gasolina).</a:t>
            </a:r>
            <a:endParaRPr lang="en-US" sz="2400"/>
          </a:p>
          <a:p>
            <a:pPr>
              <a:spcBef>
                <a:spcPct val="70000"/>
              </a:spcBef>
            </a:pPr>
            <a:r>
              <a:rPr lang="es-ES" sz="2800"/>
              <a:t>Otros bienes (duraderos):</a:t>
            </a:r>
            <a:r>
              <a:rPr lang="en-US" sz="2800"/>
              <a:t> </a:t>
            </a:r>
          </a:p>
          <a:p>
            <a:pPr lvl="1">
              <a:buSzPct val="75000"/>
            </a:pPr>
            <a:r>
              <a:rPr lang="es-ES" sz="2400"/>
              <a:t>La elasticidad a corto plazo es mayor que a largo plazo (por ejemplo: los automóviles).</a:t>
            </a:r>
            <a:endParaRPr lang="en-US" sz="2400"/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382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361950"/>
            <a:ext cx="7983537" cy="723900"/>
          </a:xfrm>
          <a:noFill/>
          <a:ln/>
        </p:spPr>
        <p:txBody>
          <a:bodyPr/>
          <a:lstStyle/>
          <a:p>
            <a:r>
              <a:rPr lang="en-US" sz="3600"/>
              <a:t>La gasolina: las curvas de demanda a corto y largo plazo</a:t>
            </a:r>
            <a:endParaRPr lang="en-US"/>
          </a:p>
        </p:txBody>
      </p:sp>
      <p:sp>
        <p:nvSpPr>
          <p:cNvPr id="333829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33830" name="Group 6"/>
          <p:cNvGrpSpPr>
            <a:grpSpLocks/>
          </p:cNvGrpSpPr>
          <p:nvPr/>
        </p:nvGrpSpPr>
        <p:grpSpPr bwMode="auto">
          <a:xfrm>
            <a:off x="3265488" y="1589088"/>
            <a:ext cx="2068512" cy="4049712"/>
            <a:chOff x="2057" y="1001"/>
            <a:chExt cx="1303" cy="2551"/>
          </a:xfrm>
        </p:grpSpPr>
        <p:sp>
          <p:nvSpPr>
            <p:cNvPr id="333831" name="Line 7"/>
            <p:cNvSpPr>
              <a:spLocks noChangeShapeType="1"/>
            </p:cNvSpPr>
            <p:nvPr/>
          </p:nvSpPr>
          <p:spPr bwMode="auto">
            <a:xfrm>
              <a:off x="2307" y="1347"/>
              <a:ext cx="1053" cy="2205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3832" name="Rectangle 8"/>
            <p:cNvSpPr>
              <a:spLocks noChangeArrowheads="1"/>
            </p:cNvSpPr>
            <p:nvPr/>
          </p:nvSpPr>
          <p:spPr bwMode="auto">
            <a:xfrm>
              <a:off x="2057" y="1001"/>
              <a:ext cx="37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  <a:r>
                <a:rPr lang="en-US" sz="2000" b="1" i="1" baseline="-25000">
                  <a:latin typeface="Arial" charset="0"/>
                </a:rPr>
                <a:t>CP</a:t>
              </a:r>
            </a:p>
          </p:txBody>
        </p:sp>
      </p:grpSp>
      <p:grpSp>
        <p:nvGrpSpPr>
          <p:cNvPr id="333833" name="Group 9"/>
          <p:cNvGrpSpPr>
            <a:grpSpLocks/>
          </p:cNvGrpSpPr>
          <p:nvPr/>
        </p:nvGrpSpPr>
        <p:grpSpPr bwMode="auto">
          <a:xfrm>
            <a:off x="2671763" y="2592388"/>
            <a:ext cx="6361112" cy="2514600"/>
            <a:chOff x="1683" y="1633"/>
            <a:chExt cx="4007" cy="1584"/>
          </a:xfrm>
        </p:grpSpPr>
        <p:sp>
          <p:nvSpPr>
            <p:cNvPr id="333834" name="Line 10"/>
            <p:cNvSpPr>
              <a:spLocks noChangeShapeType="1"/>
            </p:cNvSpPr>
            <p:nvPr/>
          </p:nvSpPr>
          <p:spPr bwMode="auto">
            <a:xfrm>
              <a:off x="1683" y="1779"/>
              <a:ext cx="2541" cy="1293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3835" name="Rectangle 11"/>
            <p:cNvSpPr>
              <a:spLocks noChangeArrowheads="1"/>
            </p:cNvSpPr>
            <p:nvPr/>
          </p:nvSpPr>
          <p:spPr bwMode="auto">
            <a:xfrm>
              <a:off x="4313" y="2969"/>
              <a:ext cx="36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  <a:r>
                <a:rPr lang="en-US" sz="2000" b="1" i="1" baseline="-25000">
                  <a:latin typeface="Arial" charset="0"/>
                </a:rPr>
                <a:t>LP</a:t>
              </a:r>
            </a:p>
          </p:txBody>
        </p:sp>
        <p:sp>
          <p:nvSpPr>
            <p:cNvPr id="333836" name="Rectangle 12"/>
            <p:cNvSpPr>
              <a:spLocks noChangeArrowheads="1"/>
            </p:cNvSpPr>
            <p:nvPr/>
          </p:nvSpPr>
          <p:spPr bwMode="auto">
            <a:xfrm>
              <a:off x="3710" y="1633"/>
              <a:ext cx="1980" cy="68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>
                  <a:latin typeface="Arial" charset="0"/>
                </a:rPr>
                <a:t>Los automovilistas optan</a:t>
              </a:r>
            </a:p>
            <a:p>
              <a:pPr algn="ctr"/>
              <a:r>
                <a:rPr lang="en-US" sz="1600" b="1">
                  <a:latin typeface="Arial" charset="0"/>
                </a:rPr>
                <a:t> por un automóvil más </a:t>
              </a:r>
            </a:p>
            <a:p>
              <a:pPr algn="ctr"/>
              <a:r>
                <a:rPr lang="en-US" sz="1600" b="1">
                  <a:latin typeface="Arial" charset="0"/>
                </a:rPr>
                <a:t>pequeño que consuma</a:t>
              </a:r>
            </a:p>
            <a:p>
              <a:pPr algn="ctr"/>
              <a:r>
                <a:rPr lang="en-US" sz="1600" b="1">
                  <a:latin typeface="Arial" charset="0"/>
                </a:rPr>
                <a:t> menos gasolina a largo plazo.</a:t>
              </a:r>
            </a:p>
          </p:txBody>
        </p:sp>
      </p:grpSp>
      <p:sp>
        <p:nvSpPr>
          <p:cNvPr id="333837" name="Rectangle 13"/>
          <p:cNvSpPr>
            <a:spLocks noChangeArrowheads="1"/>
          </p:cNvSpPr>
          <p:nvPr/>
        </p:nvSpPr>
        <p:spPr bwMode="auto">
          <a:xfrm>
            <a:off x="2576513" y="4614863"/>
            <a:ext cx="1265237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Gasolina</a:t>
            </a:r>
          </a:p>
        </p:txBody>
      </p:sp>
      <p:grpSp>
        <p:nvGrpSpPr>
          <p:cNvPr id="333838" name="Group 14"/>
          <p:cNvGrpSpPr>
            <a:grpSpLocks/>
          </p:cNvGrpSpPr>
          <p:nvPr/>
        </p:nvGrpSpPr>
        <p:grpSpPr bwMode="auto">
          <a:xfrm>
            <a:off x="1293813" y="1663700"/>
            <a:ext cx="5470525" cy="4606925"/>
            <a:chOff x="815" y="1048"/>
            <a:chExt cx="3446" cy="2902"/>
          </a:xfrm>
        </p:grpSpPr>
        <p:sp>
          <p:nvSpPr>
            <p:cNvPr id="333839" name="Line 15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3840" name="Line 16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3841" name="Rectangle 17"/>
            <p:cNvSpPr>
              <a:spLocks noChangeArrowheads="1"/>
            </p:cNvSpPr>
            <p:nvPr/>
          </p:nvSpPr>
          <p:spPr bwMode="auto">
            <a:xfrm>
              <a:off x="3531" y="3721"/>
              <a:ext cx="73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Cantidad</a:t>
              </a:r>
              <a:endParaRPr lang="en-US" sz="2000" b="1">
                <a:latin typeface="Arial" charset="0"/>
              </a:endParaRPr>
            </a:p>
          </p:txBody>
        </p:sp>
        <p:sp>
          <p:nvSpPr>
            <p:cNvPr id="333842" name="Rectangle 18"/>
            <p:cNvSpPr>
              <a:spLocks noChangeArrowheads="1"/>
            </p:cNvSpPr>
            <p:nvPr/>
          </p:nvSpPr>
          <p:spPr bwMode="auto">
            <a:xfrm>
              <a:off x="815" y="1048"/>
              <a:ext cx="5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>
                  <a:latin typeface="Arial" charset="0"/>
                </a:rPr>
                <a:t>Precio</a:t>
              </a:r>
              <a:endParaRPr lang="en-US" sz="2000" b="1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35877" name="Group 5"/>
          <p:cNvGrpSpPr>
            <a:grpSpLocks/>
          </p:cNvGrpSpPr>
          <p:nvPr/>
        </p:nvGrpSpPr>
        <p:grpSpPr bwMode="auto">
          <a:xfrm>
            <a:off x="2671763" y="2824163"/>
            <a:ext cx="4857750" cy="2343150"/>
            <a:chOff x="1683" y="1779"/>
            <a:chExt cx="3060" cy="1476"/>
          </a:xfrm>
        </p:grpSpPr>
        <p:sp>
          <p:nvSpPr>
            <p:cNvPr id="335878" name="Line 6"/>
            <p:cNvSpPr>
              <a:spLocks noChangeShapeType="1"/>
            </p:cNvSpPr>
            <p:nvPr/>
          </p:nvSpPr>
          <p:spPr bwMode="auto">
            <a:xfrm>
              <a:off x="1683" y="1779"/>
              <a:ext cx="2541" cy="1293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5879" name="Rectangle 7"/>
            <p:cNvSpPr>
              <a:spLocks noChangeArrowheads="1"/>
            </p:cNvSpPr>
            <p:nvPr/>
          </p:nvSpPr>
          <p:spPr bwMode="auto">
            <a:xfrm>
              <a:off x="4313" y="2969"/>
              <a:ext cx="43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D</a:t>
              </a:r>
              <a:r>
                <a:rPr lang="en-US" b="1" i="1" baseline="-25000">
                  <a:latin typeface="Arial" charset="0"/>
                </a:rPr>
                <a:t>CP</a:t>
              </a:r>
            </a:p>
          </p:txBody>
        </p:sp>
      </p:grpSp>
      <p:grpSp>
        <p:nvGrpSpPr>
          <p:cNvPr id="335880" name="Group 8"/>
          <p:cNvGrpSpPr>
            <a:grpSpLocks/>
          </p:cNvGrpSpPr>
          <p:nvPr/>
        </p:nvGrpSpPr>
        <p:grpSpPr bwMode="auto">
          <a:xfrm>
            <a:off x="3265488" y="1589088"/>
            <a:ext cx="5502275" cy="4049712"/>
            <a:chOff x="2057" y="1001"/>
            <a:chExt cx="3466" cy="2551"/>
          </a:xfrm>
        </p:grpSpPr>
        <p:sp>
          <p:nvSpPr>
            <p:cNvPr id="335881" name="Line 9"/>
            <p:cNvSpPr>
              <a:spLocks noChangeShapeType="1"/>
            </p:cNvSpPr>
            <p:nvPr/>
          </p:nvSpPr>
          <p:spPr bwMode="auto">
            <a:xfrm>
              <a:off x="2307" y="1347"/>
              <a:ext cx="1053" cy="2205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5882" name="Rectangle 10"/>
            <p:cNvSpPr>
              <a:spLocks noChangeArrowheads="1"/>
            </p:cNvSpPr>
            <p:nvPr/>
          </p:nvSpPr>
          <p:spPr bwMode="auto">
            <a:xfrm>
              <a:off x="2057" y="1001"/>
              <a:ext cx="45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D</a:t>
              </a:r>
              <a:r>
                <a:rPr lang="en-US" b="1" i="1" baseline="-25000">
                  <a:latin typeface="Arial" charset="0"/>
                </a:rPr>
                <a:t>LP </a:t>
              </a:r>
            </a:p>
          </p:txBody>
        </p:sp>
        <p:sp>
          <p:nvSpPr>
            <p:cNvPr id="335883" name="Rectangle 11"/>
            <p:cNvSpPr>
              <a:spLocks noChangeArrowheads="1"/>
            </p:cNvSpPr>
            <p:nvPr/>
          </p:nvSpPr>
          <p:spPr bwMode="auto">
            <a:xfrm>
              <a:off x="3089" y="1369"/>
              <a:ext cx="2434" cy="929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Los consumidores posponen</a:t>
              </a:r>
            </a:p>
            <a:p>
              <a:pPr algn="ctr"/>
              <a:r>
                <a:rPr lang="en-US" sz="1800" b="1">
                  <a:latin typeface="Arial" charset="0"/>
                </a:rPr>
                <a:t> la compra de un nuevo</a:t>
              </a:r>
            </a:p>
            <a:p>
              <a:pPr algn="ctr"/>
              <a:r>
                <a:rPr lang="en-US" sz="1800" b="1">
                  <a:latin typeface="Arial" charset="0"/>
                </a:rPr>
                <a:t> automóvil, sin embargo </a:t>
              </a:r>
            </a:p>
            <a:p>
              <a:pPr algn="ctr"/>
              <a:r>
                <a:rPr lang="en-US" sz="1800" b="1">
                  <a:latin typeface="Arial" charset="0"/>
                </a:rPr>
                <a:t>a largo plazo los automóviles</a:t>
              </a:r>
            </a:p>
            <a:p>
              <a:pPr algn="ctr"/>
              <a:r>
                <a:rPr lang="en-US" sz="1800" b="1">
                  <a:latin typeface="Arial" charset="0"/>
                </a:rPr>
                <a:t> se desgastan y deben reponerse.</a:t>
              </a:r>
            </a:p>
          </p:txBody>
        </p:sp>
      </p:grpSp>
      <p:sp>
        <p:nvSpPr>
          <p:cNvPr id="335884" name="Rectangle 12"/>
          <p:cNvSpPr>
            <a:spLocks noChangeArrowheads="1"/>
          </p:cNvSpPr>
          <p:nvPr/>
        </p:nvSpPr>
        <p:spPr bwMode="auto">
          <a:xfrm>
            <a:off x="2576513" y="4614863"/>
            <a:ext cx="2022475" cy="4667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Arial" charset="0"/>
              </a:rPr>
              <a:t>Automóviles</a:t>
            </a:r>
          </a:p>
        </p:txBody>
      </p:sp>
      <p:sp>
        <p:nvSpPr>
          <p:cNvPr id="335885" name="Rectangle 13"/>
          <p:cNvSpPr>
            <a:spLocks noGrp="1" noChangeArrowheads="1"/>
          </p:cNvSpPr>
          <p:nvPr>
            <p:ph type="title"/>
          </p:nvPr>
        </p:nvSpPr>
        <p:spPr>
          <a:xfrm>
            <a:off x="550863" y="361950"/>
            <a:ext cx="7983537" cy="723900"/>
          </a:xfrm>
          <a:noFill/>
          <a:ln/>
        </p:spPr>
        <p:txBody>
          <a:bodyPr/>
          <a:lstStyle/>
          <a:p>
            <a:r>
              <a:rPr lang="en-US" sz="3600"/>
              <a:t>Los automóviles: las curvas de demanda a corto y largo plazo </a:t>
            </a:r>
          </a:p>
        </p:txBody>
      </p:sp>
      <p:grpSp>
        <p:nvGrpSpPr>
          <p:cNvPr id="335886" name="Group 14"/>
          <p:cNvGrpSpPr>
            <a:grpSpLocks/>
          </p:cNvGrpSpPr>
          <p:nvPr/>
        </p:nvGrpSpPr>
        <p:grpSpPr bwMode="auto">
          <a:xfrm>
            <a:off x="1293813" y="1663700"/>
            <a:ext cx="5470525" cy="4606925"/>
            <a:chOff x="815" y="1048"/>
            <a:chExt cx="3446" cy="2902"/>
          </a:xfrm>
        </p:grpSpPr>
        <p:sp>
          <p:nvSpPr>
            <p:cNvPr id="335887" name="Line 15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5888" name="Line 16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5889" name="Rectangle 17"/>
            <p:cNvSpPr>
              <a:spLocks noChangeArrowheads="1"/>
            </p:cNvSpPr>
            <p:nvPr/>
          </p:nvSpPr>
          <p:spPr bwMode="auto">
            <a:xfrm>
              <a:off x="3531" y="3721"/>
              <a:ext cx="73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Cantidad</a:t>
              </a:r>
              <a:endParaRPr lang="en-US" sz="2000" b="1">
                <a:latin typeface="Arial" charset="0"/>
              </a:endParaRPr>
            </a:p>
          </p:txBody>
        </p:sp>
        <p:sp>
          <p:nvSpPr>
            <p:cNvPr id="335890" name="Rectangle 18"/>
            <p:cNvSpPr>
              <a:spLocks noChangeArrowheads="1"/>
            </p:cNvSpPr>
            <p:nvPr/>
          </p:nvSpPr>
          <p:spPr bwMode="auto">
            <a:xfrm>
              <a:off x="815" y="1048"/>
              <a:ext cx="5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>
                  <a:latin typeface="Arial" charset="0"/>
                </a:rPr>
                <a:t>Precio</a:t>
              </a:r>
              <a:endParaRPr lang="en-US" sz="2000" b="1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La microeconomía se ocupa de: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La asignación de los recursos escasos y de las </a:t>
            </a:r>
            <a:r>
              <a:rPr lang="en-US" sz="2400" b="1" i="1"/>
              <a:t>disyuntivas</a:t>
            </a:r>
            <a:r>
              <a:rPr lang="en-US" sz="2400" b="1"/>
              <a:t> a las que se enfrentan:</a:t>
            </a:r>
            <a:endParaRPr lang="en-US" sz="2400" b="1" i="1"/>
          </a:p>
          <a:p>
            <a:pPr lvl="2">
              <a:lnSpc>
                <a:spcPct val="80000"/>
              </a:lnSpc>
            </a:pPr>
            <a:r>
              <a:rPr lang="en-US" sz="2400"/>
              <a:t>En la planificación de la economía.</a:t>
            </a:r>
          </a:p>
          <a:p>
            <a:pPr lvl="2">
              <a:lnSpc>
                <a:spcPct val="80000"/>
              </a:lnSpc>
            </a:pPr>
            <a:r>
              <a:rPr lang="en-US" sz="2400"/>
              <a:t>En la economía de mercado.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Afrontar disyuntivas de una manera óptima:</a:t>
            </a:r>
            <a:endParaRPr lang="en-US" sz="2800" i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1. Teoría del consumidor.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2. Trabajadores.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3. Teoría de la empresa.</a:t>
            </a:r>
          </a:p>
          <a:p>
            <a:pPr lvl="2">
              <a:lnSpc>
                <a:spcPct val="80000"/>
              </a:lnSpc>
            </a:pPr>
            <a:endParaRPr lang="en-US" sz="2400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Los temas de la microeconomía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 segundo tema importante de la microeconomía son los </a:t>
            </a:r>
            <a:r>
              <a:rPr lang="en-US" i="1"/>
              <a:t>Precios:</a:t>
            </a:r>
          </a:p>
          <a:p>
            <a:pPr lvl="1"/>
            <a:r>
              <a:rPr lang="en-US"/>
              <a:t>El papel de los </a:t>
            </a:r>
            <a:r>
              <a:rPr lang="en-US" i="1"/>
              <a:t>precios</a:t>
            </a:r>
            <a:r>
              <a:rPr lang="en-US"/>
              <a:t> en una economía de mercado. </a:t>
            </a:r>
          </a:p>
          <a:p>
            <a:pPr lvl="1"/>
            <a:r>
              <a:rPr lang="en-US"/>
              <a:t>Cómo se determinan los </a:t>
            </a:r>
            <a:r>
              <a:rPr lang="en-US" i="1"/>
              <a:t>precios</a:t>
            </a:r>
            <a:r>
              <a:rPr lang="en-US"/>
              <a:t>.</a:t>
            </a:r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s-ES_tradnl" sz="4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Teorías y modelos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Análisis de la microeconomía</a:t>
            </a:r>
          </a:p>
          <a:p>
            <a:pPr lvl="1">
              <a:buSzPct val="75000"/>
            </a:pPr>
            <a:r>
              <a:rPr lang="en-US">
                <a:solidFill>
                  <a:srgbClr val="FF3300"/>
                </a:solidFill>
              </a:rPr>
              <a:t>Las teorías</a:t>
            </a:r>
            <a:r>
              <a:rPr lang="en-US"/>
              <a:t> se desarrollan para explicar los fenómenos observados por medio de un conjunto de reglas y supuestos básicos. </a:t>
            </a:r>
          </a:p>
          <a:p>
            <a:pPr lvl="1">
              <a:buSzPct val="75000"/>
            </a:pPr>
            <a:r>
              <a:rPr lang="en-US"/>
              <a:t>Por ejemplo: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en-US"/>
              <a:t>La teoría de la empresa. 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en-US"/>
              <a:t>La teoría de la conducta del consumidor.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153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Análisis de la microeconomía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>
                <a:solidFill>
                  <a:srgbClr val="FF3300"/>
                </a:solidFill>
              </a:rPr>
              <a:t>Los modelos: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/>
              <a:t>Representaciones matemáticas de una teoría realizadas para hacer predicciones.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>
                <a:solidFill>
                  <a:srgbClr val="FF3300"/>
                </a:solidFill>
              </a:rPr>
              <a:t>Validez de la teoría: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55000"/>
            </a:pPr>
            <a:r>
              <a:rPr lang="en-US"/>
              <a:t>La validez de una teoría depende de las predicciones, teniendo en cuenta las suposiciones.</a:t>
            </a:r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Análisis positivo frente a análisis normativo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787525"/>
            <a:ext cx="8915400" cy="4575175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400" b="1">
                <a:solidFill>
                  <a:srgbClr val="FF3300"/>
                </a:solidFill>
              </a:rPr>
              <a:t>El análisis positivo</a:t>
            </a:r>
            <a:r>
              <a:rPr lang="en-US" sz="2400" b="1"/>
              <a:t> consiste en la utilización de teorías y modelos para predecir el efecto de una elección.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sz="2400"/>
              <a:t>Por ejemplo:</a:t>
            </a:r>
          </a:p>
          <a:p>
            <a:pPr lvl="2">
              <a:lnSpc>
                <a:spcPct val="80000"/>
              </a:lnSpc>
              <a:spcBef>
                <a:spcPct val="35000"/>
              </a:spcBef>
              <a:buSzPct val="55000"/>
            </a:pPr>
            <a:r>
              <a:rPr lang="en-US" sz="2400"/>
              <a:t>¿Cómo afectaría el aumento de los impuestos internos en la gasolina?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sz="2400" b="1">
                <a:solidFill>
                  <a:srgbClr val="FF3300"/>
                </a:solidFill>
              </a:rPr>
              <a:t>El análisis normativo</a:t>
            </a:r>
            <a:r>
              <a:rPr lang="en-US" sz="2400" b="1"/>
              <a:t> se acerca a los problemas desde la perspectiva de </a:t>
            </a:r>
            <a:r>
              <a:rPr lang="en-US" sz="2400" b="1" i="1"/>
              <a:t>qué es lo que se debería hacer</a:t>
            </a:r>
            <a:r>
              <a:rPr lang="en-US" sz="2400" b="1"/>
              <a:t>.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sz="2400"/>
              <a:t>Por ejemplo:</a:t>
            </a:r>
          </a:p>
          <a:p>
            <a:pPr lvl="2">
              <a:lnSpc>
                <a:spcPct val="80000"/>
              </a:lnSpc>
              <a:spcBef>
                <a:spcPct val="35000"/>
              </a:spcBef>
              <a:buSzPct val="55000"/>
            </a:pPr>
            <a:r>
              <a:rPr lang="en-US" sz="2400"/>
              <a:t>Consideremos el intercambio de la equidad y la eficiencia al aumentar el impuesto interior de la gasolina frente al arancel sobre las importaciones de petróleo extranjero.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¿Qué es un mercado?</a:t>
            </a:r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50" y="1828800"/>
            <a:ext cx="8610600" cy="4114800"/>
          </a:xfrm>
          <a:noFill/>
          <a:ln/>
        </p:spPr>
        <p:txBody>
          <a:bodyPr/>
          <a:lstStyle/>
          <a:p>
            <a:r>
              <a:rPr lang="en-US"/>
              <a:t>Mercados</a:t>
            </a:r>
          </a:p>
          <a:p>
            <a:pPr lvl="1">
              <a:buSzPct val="75000"/>
            </a:pPr>
            <a:r>
              <a:rPr lang="en-US"/>
              <a:t>Un área geográficamente definida, donde compradores y vendedores mediante sus interacciones determinan el precio de un producto o de un conjunto de productos.</a:t>
            </a:r>
          </a:p>
          <a:p>
            <a:pPr lvl="1">
              <a:buSzPct val="75000"/>
            </a:pPr>
            <a:r>
              <a:rPr lang="en-US"/>
              <a:t>Una industria es la parte de la oferta del mercado.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 build="p" autoUpdateAnimBg="0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Designs\Multiple Bars.pot</Template>
  <TotalTime>967</TotalTime>
  <Words>1657</Words>
  <Application>Microsoft Office PowerPoint</Application>
  <PresentationFormat>Presentación en pantalla (4:3)</PresentationFormat>
  <Paragraphs>344</Paragraphs>
  <Slides>39</Slides>
  <Notes>37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5" baseType="lpstr">
      <vt:lpstr>Times New Roman</vt:lpstr>
      <vt:lpstr>Arial</vt:lpstr>
      <vt:lpstr>Wingdings</vt:lpstr>
      <vt:lpstr>Verdana</vt:lpstr>
      <vt:lpstr>Multiple Bars</vt:lpstr>
      <vt:lpstr>Microsoft Equation 3.0</vt:lpstr>
      <vt:lpstr>Diapositiva 1</vt:lpstr>
      <vt:lpstr>Diapositiva 2</vt:lpstr>
      <vt:lpstr>Diapositiva 3</vt:lpstr>
      <vt:lpstr>Los temas de la microeconomía</vt:lpstr>
      <vt:lpstr>Diapositiva 5</vt:lpstr>
      <vt:lpstr>Teorías y modelos</vt:lpstr>
      <vt:lpstr>Diapositiva 7</vt:lpstr>
      <vt:lpstr>Análisis positivo frente a análisis normativo</vt:lpstr>
      <vt:lpstr>¿Qué es un mercado?</vt:lpstr>
      <vt:lpstr>Diapositiva 10</vt:lpstr>
      <vt:lpstr>Diapositiva 11</vt:lpstr>
      <vt:lpstr>Diapositiva 12</vt:lpstr>
      <vt:lpstr>La oferta y la demanda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El mecanismo del mercado</vt:lpstr>
      <vt:lpstr>Diapositiva 22</vt:lpstr>
      <vt:lpstr>Diapositiva 23</vt:lpstr>
      <vt:lpstr>Diapositiva 24</vt:lpstr>
      <vt:lpstr>Variaciones del equilibrio del mercado</vt:lpstr>
      <vt:lpstr>Variaciones del equilibrio del mercado</vt:lpstr>
      <vt:lpstr>Variaciones del equilibrio del mercado</vt:lpstr>
      <vt:lpstr>Cambios en el equilibrio del mercado 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La elasticidad a corto plazo y a largo plazo</vt:lpstr>
      <vt:lpstr>La gasolina: las curvas de demanda a corto y largo plazo</vt:lpstr>
      <vt:lpstr>Los automóviles: las curvas de demanda a corto y largo plazo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Jeff Caldwell</dc:creator>
  <cp:lastModifiedBy>jr</cp:lastModifiedBy>
  <cp:revision>176</cp:revision>
  <dcterms:created xsi:type="dcterms:W3CDTF">1997-07-14T00:22:12Z</dcterms:created>
  <dcterms:modified xsi:type="dcterms:W3CDTF">2011-09-12T03:42:28Z</dcterms:modified>
</cp:coreProperties>
</file>